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ali" initials="M" lastIdx="2" clrIdx="0"/>
  <p:cmAuthor id="1" name="Gutierrez, Andrea" initials="GA" lastIdx="3" clrIdx="1">
    <p:extLst>
      <p:ext uri="{19B8F6BF-5375-455C-9EA6-DF929625EA0E}">
        <p15:presenceInfo xmlns:p15="http://schemas.microsoft.com/office/powerpoint/2012/main" userId="Gutierrez, Andr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02BE1-DF46-4D20-9E18-8DCF09800713}" type="datetimeFigureOut">
              <a:rPr lang="es-AR" smtClean="0"/>
              <a:t>14/7/2022</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52AA8-CA98-4C37-87EB-42FF58EFA43E}" type="slidenum">
              <a:rPr lang="es-AR" smtClean="0"/>
              <a:t>‹Nº›</a:t>
            </a:fld>
            <a:endParaRPr lang="es-AR"/>
          </a:p>
        </p:txBody>
      </p:sp>
    </p:spTree>
    <p:extLst>
      <p:ext uri="{BB962C8B-B14F-4D97-AF65-F5344CB8AC3E}">
        <p14:creationId xmlns:p14="http://schemas.microsoft.com/office/powerpoint/2010/main" val="8629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9C152AA8-CA98-4C37-87EB-42FF58EFA43E}" type="slidenum">
              <a:rPr lang="es-AR" smtClean="0"/>
              <a:t>4</a:t>
            </a:fld>
            <a:endParaRPr lang="es-AR"/>
          </a:p>
        </p:txBody>
      </p:sp>
    </p:spTree>
    <p:extLst>
      <p:ext uri="{BB962C8B-B14F-4D97-AF65-F5344CB8AC3E}">
        <p14:creationId xmlns:p14="http://schemas.microsoft.com/office/powerpoint/2010/main" val="414194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D858-18D3-4534-9C8A-0B807C5BC96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2317DBBB-4778-4CE5-B030-FB2F2AB0F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AEE0E4D8-90B6-4517-9630-40D785FAAA58}"/>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57DC5663-E72E-4856-A0E7-3A6753CC9A19}"/>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68ADAF10-396D-4432-8A97-54E820E3F3F9}"/>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4125042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14930-CBDC-4312-A751-94BB43FA95D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4D5B3D9D-A52F-4726-B97F-994585D8A2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A5D2232C-A636-4AF8-A881-800EA5D798B5}"/>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E6FF265B-4DD0-43BB-8AC1-84D3FAE7482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B6413F1-8663-48CA-9177-F571593FEABA}"/>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247875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DEBCC20-B082-4AE7-B31F-4253F60D334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204EA421-8BE2-4CD3-8F82-B43D4854B11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6524450E-2A13-416E-8382-852B66B9A504}"/>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3FC032CB-228C-447A-A1E9-D333BBA9EB6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ED2530C9-AF1A-4FB2-BD2D-2123F43D03D1}"/>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221638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B5CB39-2A2F-4A90-A936-BCEB59D5610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EE951030-BF61-4974-AC44-48DAE38B27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ED39F95-7B23-406E-96B0-2AF7EB69B249}"/>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4B4FE0C6-B6DB-4214-9E1F-1A4C74626F3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6170FE7-8950-4FE9-B0E6-0CE9FED3DC39}"/>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120583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9E745-8C1E-4944-9F30-C1EDCA8A53A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FF1439B6-AA21-40E4-B6F6-DAA41B94D0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145845B-7184-4A0F-9299-D24A2F72C90E}"/>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8AB342D6-8186-426D-8D58-DBDE8B2E567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054CE81-1D51-4C4F-A123-740F8737A0C1}"/>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316985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01CB6-B928-48AC-ADFD-8BDD274FDC00}"/>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00F69CC-3639-4B67-92DF-39F2A4DAF4A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C46288F3-ED49-4126-A106-04F0F09C5F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5FD9A276-AC8D-49A7-93F0-850C2D9399C2}"/>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6" name="Marcador de pie de página 5">
            <a:extLst>
              <a:ext uri="{FF2B5EF4-FFF2-40B4-BE49-F238E27FC236}">
                <a16:creationId xmlns:a16="http://schemas.microsoft.com/office/drawing/2014/main" id="{AEF8DA87-C009-4898-BF17-1F7F048D1E07}"/>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FAF07391-C024-4008-BCCB-B2E22AEB0786}"/>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2829764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819AF-6B68-40B8-A0FB-E19E3B0EF0D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D585DA01-0A55-4419-B571-5A09178BC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A61BD0E-71D0-465E-A6BC-FFDE6DCABF6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9E37DCEF-6796-4294-ABD0-1C9061794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6787CD0-7FF6-427F-A85D-F983CF37C5F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6C19A7DD-6175-4777-AD34-B23B29D49EDB}"/>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8" name="Marcador de pie de página 7">
            <a:extLst>
              <a:ext uri="{FF2B5EF4-FFF2-40B4-BE49-F238E27FC236}">
                <a16:creationId xmlns:a16="http://schemas.microsoft.com/office/drawing/2014/main" id="{E436A452-9D7C-4D6A-BDF3-8661C2F734C9}"/>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D4D248A3-5262-40B7-B462-80560EF9BD79}"/>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426260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AA7313-B24A-4A33-B372-62E148DAFA6B}"/>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35315976-9BB6-4283-A75C-45EBC68478B1}"/>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4" name="Marcador de pie de página 3">
            <a:extLst>
              <a:ext uri="{FF2B5EF4-FFF2-40B4-BE49-F238E27FC236}">
                <a16:creationId xmlns:a16="http://schemas.microsoft.com/office/drawing/2014/main" id="{50C86BC1-B9FE-4D29-94A0-0615EDD4199F}"/>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855D92D1-DE60-4A0C-A77D-8C6079E68B62}"/>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9960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A46D29-3E93-4724-9D30-0161D2C67B32}"/>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3" name="Marcador de pie de página 2">
            <a:extLst>
              <a:ext uri="{FF2B5EF4-FFF2-40B4-BE49-F238E27FC236}">
                <a16:creationId xmlns:a16="http://schemas.microsoft.com/office/drawing/2014/main" id="{4C702466-4CA3-4CCC-BED4-8808D5EB6942}"/>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3BDBB12B-6053-49FC-A9D7-3F31CD63ABB2}"/>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2628295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FB031-313F-4BB3-B3BD-4109CD880F4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542DDF9B-2E8D-423E-AF95-16BF23FA6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53986AD0-4E06-458E-929D-32F97C900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521ABA-FB4F-41D6-96F8-BC0B421C4692}"/>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6" name="Marcador de pie de página 5">
            <a:extLst>
              <a:ext uri="{FF2B5EF4-FFF2-40B4-BE49-F238E27FC236}">
                <a16:creationId xmlns:a16="http://schemas.microsoft.com/office/drawing/2014/main" id="{4D85FEF6-E744-4ED5-82DF-273AFD9546B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D5A43F33-637D-4B1E-8EAA-E4612F1099D6}"/>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410359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73FB3-85F4-4E79-AE35-1412434A01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97B7E0B9-6FF7-4235-938D-865D02F575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9E4E7CB3-608A-4DDC-93D6-0CC502D86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93FDDB-12F0-4D4D-BDC9-978A105DA800}"/>
              </a:ext>
            </a:extLst>
          </p:cNvPr>
          <p:cNvSpPr>
            <a:spLocks noGrp="1"/>
          </p:cNvSpPr>
          <p:nvPr>
            <p:ph type="dt" sz="half" idx="10"/>
          </p:nvPr>
        </p:nvSpPr>
        <p:spPr/>
        <p:txBody>
          <a:bodyPr/>
          <a:lstStyle/>
          <a:p>
            <a:fld id="{B9DCA03A-BF62-4D40-9BEE-AD8FCC86556F}" type="datetimeFigureOut">
              <a:rPr lang="es-AR" smtClean="0"/>
              <a:t>14/7/2022</a:t>
            </a:fld>
            <a:endParaRPr lang="es-AR"/>
          </a:p>
        </p:txBody>
      </p:sp>
      <p:sp>
        <p:nvSpPr>
          <p:cNvPr id="6" name="Marcador de pie de página 5">
            <a:extLst>
              <a:ext uri="{FF2B5EF4-FFF2-40B4-BE49-F238E27FC236}">
                <a16:creationId xmlns:a16="http://schemas.microsoft.com/office/drawing/2014/main" id="{7D885418-4837-48CE-85CF-8C20068A2C9A}"/>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6739F20-0858-4340-9A07-C96B53862365}"/>
              </a:ext>
            </a:extLst>
          </p:cNvPr>
          <p:cNvSpPr>
            <a:spLocks noGrp="1"/>
          </p:cNvSpPr>
          <p:nvPr>
            <p:ph type="sldNum" sz="quarter" idx="12"/>
          </p:nvPr>
        </p:nvSpPr>
        <p:spPr/>
        <p:txBody>
          <a:bodyPr/>
          <a:lstStyle/>
          <a:p>
            <a:fld id="{56BE3786-9841-44B8-9117-3CF889247C18}" type="slidenum">
              <a:rPr lang="es-AR" smtClean="0"/>
              <a:t>‹Nº›</a:t>
            </a:fld>
            <a:endParaRPr lang="es-AR"/>
          </a:p>
        </p:txBody>
      </p:sp>
    </p:spTree>
    <p:extLst>
      <p:ext uri="{BB962C8B-B14F-4D97-AF65-F5344CB8AC3E}">
        <p14:creationId xmlns:p14="http://schemas.microsoft.com/office/powerpoint/2010/main" val="330125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E9BFB40-C5CA-4A54-A6D9-89484AADF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9AEDCAF6-C450-453A-92EA-5580F7F4C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C2CABB27-6A34-4262-9E9C-D48BB28CB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CA03A-BF62-4D40-9BEE-AD8FCC86556F}" type="datetimeFigureOut">
              <a:rPr lang="es-AR" smtClean="0"/>
              <a:t>14/7/2022</a:t>
            </a:fld>
            <a:endParaRPr lang="es-AR"/>
          </a:p>
        </p:txBody>
      </p:sp>
      <p:sp>
        <p:nvSpPr>
          <p:cNvPr id="5" name="Marcador de pie de página 4">
            <a:extLst>
              <a:ext uri="{FF2B5EF4-FFF2-40B4-BE49-F238E27FC236}">
                <a16:creationId xmlns:a16="http://schemas.microsoft.com/office/drawing/2014/main" id="{EDC902A5-50C9-4170-9620-54C815597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98E39B37-FCBB-45A7-A358-EA53C3335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E3786-9841-44B8-9117-3CF889247C18}" type="slidenum">
              <a:rPr lang="es-AR" smtClean="0"/>
              <a:t>‹Nº›</a:t>
            </a:fld>
            <a:endParaRPr lang="es-AR"/>
          </a:p>
        </p:txBody>
      </p:sp>
    </p:spTree>
    <p:extLst>
      <p:ext uri="{BB962C8B-B14F-4D97-AF65-F5344CB8AC3E}">
        <p14:creationId xmlns:p14="http://schemas.microsoft.com/office/powerpoint/2010/main" val="3461512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Un dibujo de una iglesia&#10;&#10;Descripción generada automáticamente con confianza media">
            <a:extLst>
              <a:ext uri="{FF2B5EF4-FFF2-40B4-BE49-F238E27FC236}">
                <a16:creationId xmlns:a16="http://schemas.microsoft.com/office/drawing/2014/main" id="{2DE3001B-70A8-4F1D-9D56-A09843A1C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50" y="298266"/>
            <a:ext cx="9313782" cy="6858000"/>
          </a:xfrm>
          <a:prstGeom prst="rect">
            <a:avLst/>
          </a:prstGeom>
        </p:spPr>
      </p:pic>
      <p:sp>
        <p:nvSpPr>
          <p:cNvPr id="6" name="CuadroTexto 5">
            <a:extLst>
              <a:ext uri="{FF2B5EF4-FFF2-40B4-BE49-F238E27FC236}">
                <a16:creationId xmlns:a16="http://schemas.microsoft.com/office/drawing/2014/main" id="{85AB5E06-24F4-4D30-8B81-AF055AEC88D6}"/>
              </a:ext>
            </a:extLst>
          </p:cNvPr>
          <p:cNvSpPr txBox="1"/>
          <p:nvPr/>
        </p:nvSpPr>
        <p:spPr>
          <a:xfrm>
            <a:off x="840545" y="129453"/>
            <a:ext cx="6098344" cy="593304"/>
          </a:xfrm>
          <a:prstGeom prst="rect">
            <a:avLst/>
          </a:prstGeom>
          <a:noFill/>
        </p:spPr>
        <p:txBody>
          <a:bodyPr wrap="square">
            <a:spAutoFit/>
          </a:bodyPr>
          <a:lstStyle/>
          <a:p>
            <a:r>
              <a:rPr lang="es-AR" sz="3200" b="1" i="1" u="none" strike="noStrike" baseline="0" dirty="0">
                <a:latin typeface="Zapfino"/>
              </a:rPr>
              <a:t>Las casas coloniales</a:t>
            </a:r>
            <a:endParaRPr lang="es-AR" sz="3200" b="1" dirty="0"/>
          </a:p>
        </p:txBody>
      </p:sp>
    </p:spTree>
    <p:extLst>
      <p:ext uri="{BB962C8B-B14F-4D97-AF65-F5344CB8AC3E}">
        <p14:creationId xmlns:p14="http://schemas.microsoft.com/office/powerpoint/2010/main" val="389330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D2DD37-1D8B-4740-A16D-7F4E16305B10}"/>
              </a:ext>
            </a:extLst>
          </p:cNvPr>
          <p:cNvPicPr>
            <a:picLocks noChangeAspect="1"/>
          </p:cNvPicPr>
          <p:nvPr/>
        </p:nvPicPr>
        <p:blipFill rotWithShape="1">
          <a:blip r:embed="rId2"/>
          <a:srcRect l="3347" t="9246" r="3654" b="11596"/>
          <a:stretch/>
        </p:blipFill>
        <p:spPr>
          <a:xfrm>
            <a:off x="109345" y="917917"/>
            <a:ext cx="12082655" cy="4797084"/>
          </a:xfrm>
          <a:prstGeom prst="rect">
            <a:avLst/>
          </a:prstGeom>
        </p:spPr>
      </p:pic>
      <p:sp>
        <p:nvSpPr>
          <p:cNvPr id="4" name="Elipse 3">
            <a:extLst>
              <a:ext uri="{FF2B5EF4-FFF2-40B4-BE49-F238E27FC236}">
                <a16:creationId xmlns:a16="http://schemas.microsoft.com/office/drawing/2014/main" id="{9C481BE6-C559-493D-AF4D-7152D50C66E7}"/>
              </a:ext>
            </a:extLst>
          </p:cNvPr>
          <p:cNvSpPr/>
          <p:nvPr/>
        </p:nvSpPr>
        <p:spPr>
          <a:xfrm>
            <a:off x="3277772" y="3559126"/>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2</a:t>
            </a:r>
            <a:endParaRPr lang="es-AR" b="1" dirty="0"/>
          </a:p>
        </p:txBody>
      </p:sp>
      <p:sp>
        <p:nvSpPr>
          <p:cNvPr id="5" name="Elipse 4">
            <a:extLst>
              <a:ext uri="{FF2B5EF4-FFF2-40B4-BE49-F238E27FC236}">
                <a16:creationId xmlns:a16="http://schemas.microsoft.com/office/drawing/2014/main" id="{5144F809-6128-415A-A583-F909C191B563}"/>
              </a:ext>
            </a:extLst>
          </p:cNvPr>
          <p:cNvSpPr/>
          <p:nvPr/>
        </p:nvSpPr>
        <p:spPr>
          <a:xfrm>
            <a:off x="1505243" y="2361027"/>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1</a:t>
            </a:r>
            <a:endParaRPr lang="es-AR" b="1" dirty="0"/>
          </a:p>
        </p:txBody>
      </p:sp>
      <p:sp>
        <p:nvSpPr>
          <p:cNvPr id="6" name="Elipse 5">
            <a:extLst>
              <a:ext uri="{FF2B5EF4-FFF2-40B4-BE49-F238E27FC236}">
                <a16:creationId xmlns:a16="http://schemas.microsoft.com/office/drawing/2014/main" id="{F5A31F5C-B40A-4211-8C92-B1C26A416E17}"/>
              </a:ext>
            </a:extLst>
          </p:cNvPr>
          <p:cNvSpPr/>
          <p:nvPr/>
        </p:nvSpPr>
        <p:spPr>
          <a:xfrm>
            <a:off x="4135902" y="4258993"/>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3</a:t>
            </a:r>
            <a:endParaRPr lang="es-AR" b="1" dirty="0"/>
          </a:p>
        </p:txBody>
      </p:sp>
      <p:sp>
        <p:nvSpPr>
          <p:cNvPr id="7" name="Elipse 6">
            <a:extLst>
              <a:ext uri="{FF2B5EF4-FFF2-40B4-BE49-F238E27FC236}">
                <a16:creationId xmlns:a16="http://schemas.microsoft.com/office/drawing/2014/main" id="{109B4A20-DF93-45E5-9E27-456A662ADD64}"/>
              </a:ext>
            </a:extLst>
          </p:cNvPr>
          <p:cNvSpPr/>
          <p:nvPr/>
        </p:nvSpPr>
        <p:spPr>
          <a:xfrm>
            <a:off x="2780714" y="4721888"/>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5</a:t>
            </a:r>
            <a:endParaRPr lang="es-AR" b="1" dirty="0"/>
          </a:p>
        </p:txBody>
      </p:sp>
      <p:sp>
        <p:nvSpPr>
          <p:cNvPr id="8" name="Elipse 7">
            <a:extLst>
              <a:ext uri="{FF2B5EF4-FFF2-40B4-BE49-F238E27FC236}">
                <a16:creationId xmlns:a16="http://schemas.microsoft.com/office/drawing/2014/main" id="{677F176D-FBC9-4FB8-B3CC-1D5BD2CB7FFF}"/>
              </a:ext>
            </a:extLst>
          </p:cNvPr>
          <p:cNvSpPr/>
          <p:nvPr/>
        </p:nvSpPr>
        <p:spPr>
          <a:xfrm>
            <a:off x="5730240" y="2361026"/>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6</a:t>
            </a:r>
            <a:endParaRPr lang="es-AR" b="1" dirty="0"/>
          </a:p>
        </p:txBody>
      </p:sp>
      <p:sp>
        <p:nvSpPr>
          <p:cNvPr id="9" name="Elipse 8">
            <a:extLst>
              <a:ext uri="{FF2B5EF4-FFF2-40B4-BE49-F238E27FC236}">
                <a16:creationId xmlns:a16="http://schemas.microsoft.com/office/drawing/2014/main" id="{34A338F8-2FE6-4BCA-97B4-F744B5564B54}"/>
              </a:ext>
            </a:extLst>
          </p:cNvPr>
          <p:cNvSpPr/>
          <p:nvPr/>
        </p:nvSpPr>
        <p:spPr>
          <a:xfrm>
            <a:off x="3460652" y="1706126"/>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4</a:t>
            </a:r>
            <a:endParaRPr lang="es-AR" b="1" dirty="0"/>
          </a:p>
        </p:txBody>
      </p:sp>
      <p:sp>
        <p:nvSpPr>
          <p:cNvPr id="10" name="Elipse 9">
            <a:extLst>
              <a:ext uri="{FF2B5EF4-FFF2-40B4-BE49-F238E27FC236}">
                <a16:creationId xmlns:a16="http://schemas.microsoft.com/office/drawing/2014/main" id="{0204FB58-B7A1-4F4A-887A-592C05806E4E}"/>
              </a:ext>
            </a:extLst>
          </p:cNvPr>
          <p:cNvSpPr/>
          <p:nvPr/>
        </p:nvSpPr>
        <p:spPr>
          <a:xfrm>
            <a:off x="7309018" y="2164077"/>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7</a:t>
            </a:r>
            <a:endParaRPr lang="es-AR" b="1" dirty="0"/>
          </a:p>
        </p:txBody>
      </p:sp>
      <p:sp>
        <p:nvSpPr>
          <p:cNvPr id="11" name="Elipse 10">
            <a:extLst>
              <a:ext uri="{FF2B5EF4-FFF2-40B4-BE49-F238E27FC236}">
                <a16:creationId xmlns:a16="http://schemas.microsoft.com/office/drawing/2014/main" id="{6CDCA52F-0BBF-407D-A85F-57530F3F7260}"/>
              </a:ext>
            </a:extLst>
          </p:cNvPr>
          <p:cNvSpPr/>
          <p:nvPr/>
        </p:nvSpPr>
        <p:spPr>
          <a:xfrm>
            <a:off x="9179169" y="1382569"/>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8</a:t>
            </a:r>
            <a:endParaRPr lang="es-AR" b="1" dirty="0"/>
          </a:p>
        </p:txBody>
      </p:sp>
      <p:sp>
        <p:nvSpPr>
          <p:cNvPr id="12" name="Elipse 11">
            <a:extLst>
              <a:ext uri="{FF2B5EF4-FFF2-40B4-BE49-F238E27FC236}">
                <a16:creationId xmlns:a16="http://schemas.microsoft.com/office/drawing/2014/main" id="{49A2D4E7-7CD4-4B25-8D1C-CAAFF8206816}"/>
              </a:ext>
            </a:extLst>
          </p:cNvPr>
          <p:cNvSpPr/>
          <p:nvPr/>
        </p:nvSpPr>
        <p:spPr>
          <a:xfrm>
            <a:off x="9544929" y="3154680"/>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9</a:t>
            </a:r>
            <a:endParaRPr lang="es-AR" b="1" dirty="0"/>
          </a:p>
        </p:txBody>
      </p:sp>
      <p:sp>
        <p:nvSpPr>
          <p:cNvPr id="13" name="Elipse 12">
            <a:extLst>
              <a:ext uri="{FF2B5EF4-FFF2-40B4-BE49-F238E27FC236}">
                <a16:creationId xmlns:a16="http://schemas.microsoft.com/office/drawing/2014/main" id="{FB5DA5F1-CABC-41F9-B020-DB3805EE84DE}"/>
              </a:ext>
            </a:extLst>
          </p:cNvPr>
          <p:cNvSpPr/>
          <p:nvPr/>
        </p:nvSpPr>
        <p:spPr>
          <a:xfrm>
            <a:off x="11211344" y="3754258"/>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10</a:t>
            </a:r>
            <a:endParaRPr lang="es-AR" sz="1400" b="1" dirty="0"/>
          </a:p>
        </p:txBody>
      </p:sp>
      <p:sp>
        <p:nvSpPr>
          <p:cNvPr id="14" name="Elipse 13">
            <a:extLst>
              <a:ext uri="{FF2B5EF4-FFF2-40B4-BE49-F238E27FC236}">
                <a16:creationId xmlns:a16="http://schemas.microsoft.com/office/drawing/2014/main" id="{8D781A0E-7C87-4665-AF9F-A47C901B79CD}"/>
              </a:ext>
            </a:extLst>
          </p:cNvPr>
          <p:cNvSpPr/>
          <p:nvPr/>
        </p:nvSpPr>
        <p:spPr>
          <a:xfrm>
            <a:off x="11093357" y="4883666"/>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11</a:t>
            </a:r>
            <a:endParaRPr lang="es-AR" sz="1400" b="1" dirty="0"/>
          </a:p>
        </p:txBody>
      </p:sp>
      <p:sp>
        <p:nvSpPr>
          <p:cNvPr id="15" name="Elipse 14">
            <a:extLst>
              <a:ext uri="{FF2B5EF4-FFF2-40B4-BE49-F238E27FC236}">
                <a16:creationId xmlns:a16="http://schemas.microsoft.com/office/drawing/2014/main" id="{6AA57E7D-7995-4A18-989D-BB8B0CE728FC}"/>
              </a:ext>
            </a:extLst>
          </p:cNvPr>
          <p:cNvSpPr/>
          <p:nvPr/>
        </p:nvSpPr>
        <p:spPr>
          <a:xfrm>
            <a:off x="8008470" y="3289126"/>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12</a:t>
            </a:r>
            <a:endParaRPr lang="es-AR" sz="1400" b="1" dirty="0"/>
          </a:p>
        </p:txBody>
      </p:sp>
      <p:sp>
        <p:nvSpPr>
          <p:cNvPr id="16" name="Elipse 15">
            <a:extLst>
              <a:ext uri="{FF2B5EF4-FFF2-40B4-BE49-F238E27FC236}">
                <a16:creationId xmlns:a16="http://schemas.microsoft.com/office/drawing/2014/main" id="{8E732E25-6D1B-4D1E-A1A7-4D772D7F36D8}"/>
              </a:ext>
            </a:extLst>
          </p:cNvPr>
          <p:cNvSpPr/>
          <p:nvPr/>
        </p:nvSpPr>
        <p:spPr>
          <a:xfrm>
            <a:off x="10104308" y="4505445"/>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13</a:t>
            </a:r>
            <a:endParaRPr lang="es-AR" sz="1400" b="1" dirty="0"/>
          </a:p>
        </p:txBody>
      </p:sp>
      <p:sp>
        <p:nvSpPr>
          <p:cNvPr id="17" name="CuadroTexto 16">
            <a:extLst>
              <a:ext uri="{FF2B5EF4-FFF2-40B4-BE49-F238E27FC236}">
                <a16:creationId xmlns:a16="http://schemas.microsoft.com/office/drawing/2014/main" id="{54F73745-E295-4063-82FF-CC15F6BC2537}"/>
              </a:ext>
            </a:extLst>
          </p:cNvPr>
          <p:cNvSpPr txBox="1"/>
          <p:nvPr/>
        </p:nvSpPr>
        <p:spPr>
          <a:xfrm>
            <a:off x="604911" y="168812"/>
            <a:ext cx="5641144" cy="646331"/>
          </a:xfrm>
          <a:prstGeom prst="rect">
            <a:avLst/>
          </a:prstGeom>
          <a:noFill/>
        </p:spPr>
        <p:txBody>
          <a:bodyPr wrap="square" rtlCol="0">
            <a:spAutoFit/>
          </a:bodyPr>
          <a:lstStyle/>
          <a:p>
            <a:r>
              <a:rPr lang="es-MX" sz="3600" b="1" dirty="0"/>
              <a:t>Una casa por dentro</a:t>
            </a:r>
            <a:endParaRPr lang="es-AR" sz="3600" b="1" dirty="0"/>
          </a:p>
        </p:txBody>
      </p:sp>
      <p:sp>
        <p:nvSpPr>
          <p:cNvPr id="18" name="Elipse 17">
            <a:extLst>
              <a:ext uri="{FF2B5EF4-FFF2-40B4-BE49-F238E27FC236}">
                <a16:creationId xmlns:a16="http://schemas.microsoft.com/office/drawing/2014/main" id="{1098F221-B752-4E61-AB51-101172E50052}"/>
              </a:ext>
            </a:extLst>
          </p:cNvPr>
          <p:cNvSpPr/>
          <p:nvPr/>
        </p:nvSpPr>
        <p:spPr>
          <a:xfrm>
            <a:off x="604911" y="4081235"/>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14</a:t>
            </a:r>
            <a:endParaRPr lang="es-AR" sz="1400" b="1" dirty="0"/>
          </a:p>
        </p:txBody>
      </p:sp>
      <p:sp>
        <p:nvSpPr>
          <p:cNvPr id="19" name="Elipse 18">
            <a:extLst>
              <a:ext uri="{FF2B5EF4-FFF2-40B4-BE49-F238E27FC236}">
                <a16:creationId xmlns:a16="http://schemas.microsoft.com/office/drawing/2014/main" id="{FBF050A3-9B56-4DCC-A29B-AEFF6E80777C}"/>
              </a:ext>
            </a:extLst>
          </p:cNvPr>
          <p:cNvSpPr/>
          <p:nvPr/>
        </p:nvSpPr>
        <p:spPr>
          <a:xfrm>
            <a:off x="64911" y="2749126"/>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15</a:t>
            </a:r>
            <a:endParaRPr lang="es-AR" sz="1400" b="1" dirty="0"/>
          </a:p>
        </p:txBody>
      </p:sp>
      <p:sp>
        <p:nvSpPr>
          <p:cNvPr id="2" name="CuadroTexto 1">
            <a:extLst>
              <a:ext uri="{FF2B5EF4-FFF2-40B4-BE49-F238E27FC236}">
                <a16:creationId xmlns:a16="http://schemas.microsoft.com/office/drawing/2014/main" id="{0994905B-864C-45DD-8387-E2E32BEE89BE}"/>
              </a:ext>
            </a:extLst>
          </p:cNvPr>
          <p:cNvSpPr txBox="1"/>
          <p:nvPr/>
        </p:nvSpPr>
        <p:spPr>
          <a:xfrm>
            <a:off x="464234" y="6035040"/>
            <a:ext cx="4037428" cy="646331"/>
          </a:xfrm>
          <a:prstGeom prst="rect">
            <a:avLst/>
          </a:prstGeom>
          <a:noFill/>
        </p:spPr>
        <p:txBody>
          <a:bodyPr wrap="square" rtlCol="0">
            <a:spAutoFit/>
          </a:bodyPr>
          <a:lstStyle/>
          <a:p>
            <a:r>
              <a:rPr lang="es-MX" dirty="0"/>
              <a:t>Los números son solo para referencia. No uses números para los pop up</a:t>
            </a:r>
            <a:endParaRPr lang="es-AR" dirty="0"/>
          </a:p>
        </p:txBody>
      </p:sp>
    </p:spTree>
    <p:extLst>
      <p:ext uri="{BB962C8B-B14F-4D97-AF65-F5344CB8AC3E}">
        <p14:creationId xmlns:p14="http://schemas.microsoft.com/office/powerpoint/2010/main" val="390492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39D69C-1B01-4CED-A42D-354345EB69D8}"/>
              </a:ext>
            </a:extLst>
          </p:cNvPr>
          <p:cNvSpPr txBox="1"/>
          <p:nvPr/>
        </p:nvSpPr>
        <p:spPr>
          <a:xfrm>
            <a:off x="3207434" y="1004907"/>
            <a:ext cx="8314006" cy="923330"/>
          </a:xfrm>
          <a:prstGeom prst="rect">
            <a:avLst/>
          </a:prstGeom>
          <a:noFill/>
        </p:spPr>
        <p:txBody>
          <a:bodyPr wrap="square">
            <a:spAutoFit/>
          </a:bodyPr>
          <a:lstStyle/>
          <a:p>
            <a:pPr algn="l"/>
            <a:r>
              <a:rPr lang="es-MX" sz="1800" b="0" i="0" u="none" strike="noStrike" baseline="0" dirty="0">
                <a:latin typeface="AGaramondPro-Regular"/>
              </a:rPr>
              <a:t>La sala de recibo era el lugar donde se realizaban los festejos. Allí había sofás, sillas y algún instrumento musical, como el clave. Las paredes solían estar pintadas con cal, a veces adornadas con tapices, telas o ponchos.</a:t>
            </a:r>
            <a:endParaRPr lang="es-AR" dirty="0"/>
          </a:p>
        </p:txBody>
      </p:sp>
      <p:pic>
        <p:nvPicPr>
          <p:cNvPr id="5" name="Imagen 4">
            <a:extLst>
              <a:ext uri="{FF2B5EF4-FFF2-40B4-BE49-F238E27FC236}">
                <a16:creationId xmlns:a16="http://schemas.microsoft.com/office/drawing/2014/main" id="{33F891DD-D0C7-4534-B66D-6220F1BE2F73}"/>
              </a:ext>
            </a:extLst>
          </p:cNvPr>
          <p:cNvPicPr>
            <a:picLocks noChangeAspect="1"/>
          </p:cNvPicPr>
          <p:nvPr/>
        </p:nvPicPr>
        <p:blipFill>
          <a:blip r:embed="rId2"/>
          <a:stretch>
            <a:fillRect/>
          </a:stretch>
        </p:blipFill>
        <p:spPr>
          <a:xfrm>
            <a:off x="1882486" y="5050366"/>
            <a:ext cx="977434" cy="1587730"/>
          </a:xfrm>
          <a:prstGeom prst="rect">
            <a:avLst/>
          </a:prstGeom>
        </p:spPr>
      </p:pic>
      <p:sp>
        <p:nvSpPr>
          <p:cNvPr id="7" name="CuadroTexto 6">
            <a:extLst>
              <a:ext uri="{FF2B5EF4-FFF2-40B4-BE49-F238E27FC236}">
                <a16:creationId xmlns:a16="http://schemas.microsoft.com/office/drawing/2014/main" id="{9DD023F3-A416-4D9B-AE4F-A03FF94DBCCB}"/>
              </a:ext>
            </a:extLst>
          </p:cNvPr>
          <p:cNvSpPr txBox="1"/>
          <p:nvPr/>
        </p:nvSpPr>
        <p:spPr>
          <a:xfrm>
            <a:off x="3263704" y="2363262"/>
            <a:ext cx="8201465" cy="923330"/>
          </a:xfrm>
          <a:prstGeom prst="rect">
            <a:avLst/>
          </a:prstGeom>
          <a:noFill/>
        </p:spPr>
        <p:txBody>
          <a:bodyPr wrap="square">
            <a:spAutoFit/>
          </a:bodyPr>
          <a:lstStyle/>
          <a:p>
            <a:pPr algn="l"/>
            <a:r>
              <a:rPr lang="es-MX" sz="1800" b="0" i="0" u="none" strike="noStrike" baseline="0" dirty="0">
                <a:latin typeface="AGaramondPro-Regular"/>
              </a:rPr>
              <a:t>El primer patio era el social, el lugar al que llegaban los visitantes. Era común encontrar una parra, que ofrecía sombra y, en verano, daba unas ricas uvas. Los patios podían tener una galería para que la familia no se mojara cuando llovía.</a:t>
            </a:r>
            <a:endParaRPr lang="es-AR" dirty="0"/>
          </a:p>
        </p:txBody>
      </p:sp>
      <p:sp>
        <p:nvSpPr>
          <p:cNvPr id="8" name="Elipse 7">
            <a:extLst>
              <a:ext uri="{FF2B5EF4-FFF2-40B4-BE49-F238E27FC236}">
                <a16:creationId xmlns:a16="http://schemas.microsoft.com/office/drawing/2014/main" id="{35563288-66AC-444C-8E05-004555AC4186}"/>
              </a:ext>
            </a:extLst>
          </p:cNvPr>
          <p:cNvSpPr/>
          <p:nvPr/>
        </p:nvSpPr>
        <p:spPr>
          <a:xfrm>
            <a:off x="670560" y="1143014"/>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1</a:t>
            </a:r>
            <a:endParaRPr lang="es-AR" b="1" dirty="0"/>
          </a:p>
        </p:txBody>
      </p:sp>
      <p:sp>
        <p:nvSpPr>
          <p:cNvPr id="9" name="Elipse 8">
            <a:extLst>
              <a:ext uri="{FF2B5EF4-FFF2-40B4-BE49-F238E27FC236}">
                <a16:creationId xmlns:a16="http://schemas.microsoft.com/office/drawing/2014/main" id="{6FF0C52F-64B7-4755-9E34-FD37E8F9FACC}"/>
              </a:ext>
            </a:extLst>
          </p:cNvPr>
          <p:cNvSpPr/>
          <p:nvPr/>
        </p:nvSpPr>
        <p:spPr>
          <a:xfrm>
            <a:off x="670560" y="2824927"/>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2</a:t>
            </a:r>
            <a:endParaRPr lang="es-AR" b="1" dirty="0"/>
          </a:p>
        </p:txBody>
      </p:sp>
      <p:sp>
        <p:nvSpPr>
          <p:cNvPr id="10" name="Elipse 9">
            <a:extLst>
              <a:ext uri="{FF2B5EF4-FFF2-40B4-BE49-F238E27FC236}">
                <a16:creationId xmlns:a16="http://schemas.microsoft.com/office/drawing/2014/main" id="{C4C1714F-F13A-426D-B692-8551B4CE8822}"/>
              </a:ext>
            </a:extLst>
          </p:cNvPr>
          <p:cNvSpPr/>
          <p:nvPr/>
        </p:nvSpPr>
        <p:spPr>
          <a:xfrm>
            <a:off x="670560" y="4345061"/>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3</a:t>
            </a:r>
            <a:endParaRPr lang="es-AR" b="1" dirty="0"/>
          </a:p>
        </p:txBody>
      </p:sp>
      <p:sp>
        <p:nvSpPr>
          <p:cNvPr id="12" name="CuadroTexto 11">
            <a:extLst>
              <a:ext uri="{FF2B5EF4-FFF2-40B4-BE49-F238E27FC236}">
                <a16:creationId xmlns:a16="http://schemas.microsoft.com/office/drawing/2014/main" id="{0844A927-5D6F-49BA-AF4D-8D1D6470F069}"/>
              </a:ext>
            </a:extLst>
          </p:cNvPr>
          <p:cNvSpPr txBox="1"/>
          <p:nvPr/>
        </p:nvSpPr>
        <p:spPr>
          <a:xfrm>
            <a:off x="3207434" y="3929954"/>
            <a:ext cx="8201464" cy="923330"/>
          </a:xfrm>
          <a:prstGeom prst="rect">
            <a:avLst/>
          </a:prstGeom>
          <a:noFill/>
        </p:spPr>
        <p:txBody>
          <a:bodyPr wrap="square">
            <a:spAutoFit/>
          </a:bodyPr>
          <a:lstStyle/>
          <a:p>
            <a:pPr algn="l"/>
            <a:r>
              <a:rPr lang="es-MX" sz="1800" b="0" i="0" u="none" strike="noStrike" baseline="0" dirty="0">
                <a:latin typeface="AGaramondPro-Regular"/>
              </a:rPr>
              <a:t>Los techos tenían en sus bordes canaletas donde podía escurrirse el agua de lluvia, que era recogida por cañerías de hojalata o cerámica en un</a:t>
            </a:r>
          </a:p>
          <a:p>
            <a:pPr algn="l"/>
            <a:r>
              <a:rPr lang="es-MX" sz="1800" b="0" i="0" u="none" strike="noStrike" baseline="0" dirty="0">
                <a:latin typeface="AGaramondPro-Regular"/>
              </a:rPr>
              <a:t>gran pozo llamado aljibe.</a:t>
            </a:r>
            <a:endParaRPr lang="es-AR" dirty="0"/>
          </a:p>
        </p:txBody>
      </p:sp>
      <p:sp>
        <p:nvSpPr>
          <p:cNvPr id="16" name="CuadroTexto 15">
            <a:extLst>
              <a:ext uri="{FF2B5EF4-FFF2-40B4-BE49-F238E27FC236}">
                <a16:creationId xmlns:a16="http://schemas.microsoft.com/office/drawing/2014/main" id="{F061042D-440B-499E-8566-3B2BF3264079}"/>
              </a:ext>
            </a:extLst>
          </p:cNvPr>
          <p:cNvSpPr txBox="1"/>
          <p:nvPr/>
        </p:nvSpPr>
        <p:spPr>
          <a:xfrm>
            <a:off x="3207433" y="5418521"/>
            <a:ext cx="8611434" cy="923330"/>
          </a:xfrm>
          <a:prstGeom prst="rect">
            <a:avLst/>
          </a:prstGeom>
          <a:noFill/>
        </p:spPr>
        <p:txBody>
          <a:bodyPr wrap="square">
            <a:spAutoFit/>
          </a:bodyPr>
          <a:lstStyle/>
          <a:p>
            <a:pPr algn="l"/>
            <a:r>
              <a:rPr lang="es-MX" sz="1800" b="0" i="0" u="none" strike="noStrike" baseline="0" dirty="0">
                <a:latin typeface="AGaramondPro-Regular"/>
              </a:rPr>
              <a:t>El comedor era el lugar para almorzar y cenar. Generalmente, en el comedor había una larga mesa, sillas y algún banco. El padre era el único que se sentaba en una silla con respaldo y apoyabrazos.</a:t>
            </a:r>
            <a:endParaRPr lang="es-AR" dirty="0"/>
          </a:p>
        </p:txBody>
      </p:sp>
      <p:sp>
        <p:nvSpPr>
          <p:cNvPr id="17" name="Elipse 16">
            <a:extLst>
              <a:ext uri="{FF2B5EF4-FFF2-40B4-BE49-F238E27FC236}">
                <a16:creationId xmlns:a16="http://schemas.microsoft.com/office/drawing/2014/main" id="{6D3361CB-AB9C-4CC2-9A06-49B3ED3E0ADC}"/>
              </a:ext>
            </a:extLst>
          </p:cNvPr>
          <p:cNvSpPr/>
          <p:nvPr/>
        </p:nvSpPr>
        <p:spPr>
          <a:xfrm>
            <a:off x="670560" y="5800172"/>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4</a:t>
            </a:r>
            <a:endParaRPr lang="es-AR" b="1" dirty="0"/>
          </a:p>
        </p:txBody>
      </p:sp>
      <p:pic>
        <p:nvPicPr>
          <p:cNvPr id="4" name="Imagen 3" descr="Imagen que contiene parado, luz, reloj, frente&#10;&#10;Descripción generada automáticamente">
            <a:extLst>
              <a:ext uri="{FF2B5EF4-FFF2-40B4-BE49-F238E27FC236}">
                <a16:creationId xmlns:a16="http://schemas.microsoft.com/office/drawing/2014/main" id="{972363A3-538D-4060-9256-F7C6E007F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034" y="3559590"/>
            <a:ext cx="842545" cy="1361354"/>
          </a:xfrm>
          <a:prstGeom prst="rect">
            <a:avLst/>
          </a:prstGeom>
        </p:spPr>
      </p:pic>
      <p:pic>
        <p:nvPicPr>
          <p:cNvPr id="11" name="Imagen 10" descr="Piano de color negro&#10;&#10;Descripción generada automáticamente con confianza media">
            <a:extLst>
              <a:ext uri="{FF2B5EF4-FFF2-40B4-BE49-F238E27FC236}">
                <a16:creationId xmlns:a16="http://schemas.microsoft.com/office/drawing/2014/main" id="{E913730A-C33A-4BDE-BD53-CD03C221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751" y="795967"/>
            <a:ext cx="1684252" cy="1132270"/>
          </a:xfrm>
          <a:prstGeom prst="rect">
            <a:avLst/>
          </a:prstGeom>
        </p:spPr>
      </p:pic>
      <p:pic>
        <p:nvPicPr>
          <p:cNvPr id="15" name="Imagen 14" descr="Una rama con hojas verdes&#10;&#10;Descripción generada automáticamente">
            <a:extLst>
              <a:ext uri="{FF2B5EF4-FFF2-40B4-BE49-F238E27FC236}">
                <a16:creationId xmlns:a16="http://schemas.microsoft.com/office/drawing/2014/main" id="{5F1BC369-6C2C-46BC-85B7-CCB3A07B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340" y="1928237"/>
            <a:ext cx="1893074" cy="1262665"/>
          </a:xfrm>
          <a:prstGeom prst="rect">
            <a:avLst/>
          </a:prstGeom>
        </p:spPr>
      </p:pic>
    </p:spTree>
    <p:extLst>
      <p:ext uri="{BB962C8B-B14F-4D97-AF65-F5344CB8AC3E}">
        <p14:creationId xmlns:p14="http://schemas.microsoft.com/office/powerpoint/2010/main" val="278130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437A12E-0F58-49F4-BC89-F7F17A5E74A1}"/>
              </a:ext>
            </a:extLst>
          </p:cNvPr>
          <p:cNvSpPr txBox="1"/>
          <p:nvPr/>
        </p:nvSpPr>
        <p:spPr>
          <a:xfrm>
            <a:off x="3310011" y="473473"/>
            <a:ext cx="8474612" cy="923330"/>
          </a:xfrm>
          <a:prstGeom prst="rect">
            <a:avLst/>
          </a:prstGeom>
          <a:noFill/>
        </p:spPr>
        <p:txBody>
          <a:bodyPr wrap="square">
            <a:spAutoFit/>
          </a:bodyPr>
          <a:lstStyle/>
          <a:p>
            <a:pPr algn="l"/>
            <a:r>
              <a:rPr lang="es-MX" sz="1800" b="0" i="0" u="none" strike="noStrike" baseline="0" dirty="0">
                <a:latin typeface="AGaramondPro-Regular"/>
              </a:rPr>
              <a:t>Si un visitante había llegado por negocios, era recibido en un cuarto que el dueño de casa empleaba para tal fin. Allí podía encontrarse un escritorio, un par de sillas y algún armario para guardar los papeles.</a:t>
            </a:r>
            <a:endParaRPr lang="es-AR" dirty="0"/>
          </a:p>
        </p:txBody>
      </p:sp>
      <p:sp>
        <p:nvSpPr>
          <p:cNvPr id="8" name="Elipse 7">
            <a:extLst>
              <a:ext uri="{FF2B5EF4-FFF2-40B4-BE49-F238E27FC236}">
                <a16:creationId xmlns:a16="http://schemas.microsoft.com/office/drawing/2014/main" id="{D7D24C0B-8015-439B-BC3D-F96B43D0CA98}"/>
              </a:ext>
            </a:extLst>
          </p:cNvPr>
          <p:cNvSpPr/>
          <p:nvPr/>
        </p:nvSpPr>
        <p:spPr>
          <a:xfrm>
            <a:off x="487680" y="529716"/>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5</a:t>
            </a:r>
            <a:endParaRPr lang="es-AR" b="1" dirty="0"/>
          </a:p>
        </p:txBody>
      </p:sp>
      <p:sp>
        <p:nvSpPr>
          <p:cNvPr id="4" name="CuadroTexto 3">
            <a:extLst>
              <a:ext uri="{FF2B5EF4-FFF2-40B4-BE49-F238E27FC236}">
                <a16:creationId xmlns:a16="http://schemas.microsoft.com/office/drawing/2014/main" id="{EB836C64-E5E3-4F4B-8439-A20A9EEE0F21}"/>
              </a:ext>
            </a:extLst>
          </p:cNvPr>
          <p:cNvSpPr txBox="1"/>
          <p:nvPr/>
        </p:nvSpPr>
        <p:spPr>
          <a:xfrm>
            <a:off x="3376930" y="1539429"/>
            <a:ext cx="8207327" cy="1754326"/>
          </a:xfrm>
          <a:prstGeom prst="rect">
            <a:avLst/>
          </a:prstGeom>
          <a:noFill/>
        </p:spPr>
        <p:txBody>
          <a:bodyPr wrap="square" rtlCol="0">
            <a:spAutoFit/>
          </a:bodyPr>
          <a:lstStyle/>
          <a:p>
            <a:r>
              <a:rPr lang="es-MX" dirty="0">
                <a:latin typeface="+mj-lt"/>
              </a:rPr>
              <a:t>El dormitorio tenía por mobiliario: una cama de madera con colchón de pluma o lana, sábanas con puntilla, y una frazada de lana o poncho para abrigarse; un baúl; un ropero; un banco y una mesita. Solía usarse también una mesa de tocador con un espejo en la pared. </a:t>
            </a:r>
            <a:r>
              <a:rPr lang="es-MX" sz="1800" dirty="0">
                <a:effectLst/>
                <a:latin typeface="+mj-lt"/>
              </a:rPr>
              <a:t>El espejo tenía dos propósitos: para arreglarse durante el día y, por la noche, para que la luz de la vela se reflejara en él e iluminara con mayor intensidad la habitación.</a:t>
            </a:r>
            <a:endParaRPr lang="es-AR" dirty="0">
              <a:latin typeface="+mj-lt"/>
            </a:endParaRPr>
          </a:p>
        </p:txBody>
      </p:sp>
      <p:sp>
        <p:nvSpPr>
          <p:cNvPr id="11" name="Elipse 10">
            <a:extLst>
              <a:ext uri="{FF2B5EF4-FFF2-40B4-BE49-F238E27FC236}">
                <a16:creationId xmlns:a16="http://schemas.microsoft.com/office/drawing/2014/main" id="{F1F43548-982C-434B-963E-7919FA63D989}"/>
              </a:ext>
            </a:extLst>
          </p:cNvPr>
          <p:cNvSpPr/>
          <p:nvPr/>
        </p:nvSpPr>
        <p:spPr>
          <a:xfrm>
            <a:off x="487680" y="2092077"/>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6</a:t>
            </a:r>
            <a:endParaRPr lang="es-AR" b="1" dirty="0"/>
          </a:p>
        </p:txBody>
      </p:sp>
      <p:sp>
        <p:nvSpPr>
          <p:cNvPr id="14" name="CuadroTexto 13">
            <a:extLst>
              <a:ext uri="{FF2B5EF4-FFF2-40B4-BE49-F238E27FC236}">
                <a16:creationId xmlns:a16="http://schemas.microsoft.com/office/drawing/2014/main" id="{B923659C-1707-421E-BF06-CE9163504008}"/>
              </a:ext>
            </a:extLst>
          </p:cNvPr>
          <p:cNvSpPr txBox="1"/>
          <p:nvPr/>
        </p:nvSpPr>
        <p:spPr>
          <a:xfrm>
            <a:off x="3310011" y="3428389"/>
            <a:ext cx="7948246" cy="923330"/>
          </a:xfrm>
          <a:prstGeom prst="rect">
            <a:avLst/>
          </a:prstGeom>
          <a:noFill/>
        </p:spPr>
        <p:txBody>
          <a:bodyPr wrap="square" rtlCol="0">
            <a:spAutoFit/>
          </a:bodyPr>
          <a:lstStyle/>
          <a:p>
            <a:r>
              <a:rPr lang="es-MX" dirty="0"/>
              <a:t>Siempre había una habitación disponible para huéspedes. Como los caminos eran malos y los medios de transporte eran muy lentos, cuando alguien viajaba a visitar a sus parientes, se hospedaba con ellos durante un tiempo.</a:t>
            </a:r>
            <a:endParaRPr lang="es-AR" dirty="0"/>
          </a:p>
        </p:txBody>
      </p:sp>
      <p:sp>
        <p:nvSpPr>
          <p:cNvPr id="15" name="Elipse 14">
            <a:extLst>
              <a:ext uri="{FF2B5EF4-FFF2-40B4-BE49-F238E27FC236}">
                <a16:creationId xmlns:a16="http://schemas.microsoft.com/office/drawing/2014/main" id="{49EA2D62-163E-45F0-AC94-9D227638D21B}"/>
              </a:ext>
            </a:extLst>
          </p:cNvPr>
          <p:cNvSpPr/>
          <p:nvPr/>
        </p:nvSpPr>
        <p:spPr>
          <a:xfrm>
            <a:off x="640080" y="3577658"/>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7</a:t>
            </a:r>
            <a:endParaRPr lang="es-AR" b="1" dirty="0"/>
          </a:p>
        </p:txBody>
      </p:sp>
      <p:sp>
        <p:nvSpPr>
          <p:cNvPr id="18" name="CuadroTexto 17">
            <a:extLst>
              <a:ext uri="{FF2B5EF4-FFF2-40B4-BE49-F238E27FC236}">
                <a16:creationId xmlns:a16="http://schemas.microsoft.com/office/drawing/2014/main" id="{7629CB5C-C963-43AB-9D5C-CE6747BBCBA4}"/>
              </a:ext>
            </a:extLst>
          </p:cNvPr>
          <p:cNvSpPr txBox="1"/>
          <p:nvPr/>
        </p:nvSpPr>
        <p:spPr>
          <a:xfrm>
            <a:off x="3573194" y="4486354"/>
            <a:ext cx="7948246" cy="369332"/>
          </a:xfrm>
          <a:prstGeom prst="rect">
            <a:avLst/>
          </a:prstGeom>
          <a:noFill/>
        </p:spPr>
        <p:txBody>
          <a:bodyPr wrap="square" rtlCol="0">
            <a:spAutoFit/>
          </a:bodyPr>
          <a:lstStyle/>
          <a:p>
            <a:r>
              <a:rPr lang="es-MX" dirty="0"/>
              <a:t>Algunas familias tenían carruajes, y todas poseían caballos y muchas mulas. </a:t>
            </a:r>
            <a:endParaRPr lang="es-AR" dirty="0">
              <a:highlight>
                <a:srgbClr val="FFFF00"/>
              </a:highlight>
            </a:endParaRPr>
          </a:p>
        </p:txBody>
      </p:sp>
      <p:sp>
        <p:nvSpPr>
          <p:cNvPr id="19" name="Elipse 18">
            <a:extLst>
              <a:ext uri="{FF2B5EF4-FFF2-40B4-BE49-F238E27FC236}">
                <a16:creationId xmlns:a16="http://schemas.microsoft.com/office/drawing/2014/main" id="{12AE6B2F-1461-4B31-A79D-F6113C755AD0}"/>
              </a:ext>
            </a:extLst>
          </p:cNvPr>
          <p:cNvSpPr/>
          <p:nvPr/>
        </p:nvSpPr>
        <p:spPr>
          <a:xfrm>
            <a:off x="640080" y="5247905"/>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8</a:t>
            </a:r>
            <a:endParaRPr lang="es-AR" b="1" dirty="0"/>
          </a:p>
        </p:txBody>
      </p:sp>
      <p:pic>
        <p:nvPicPr>
          <p:cNvPr id="21" name="Imagen 20">
            <a:extLst>
              <a:ext uri="{FF2B5EF4-FFF2-40B4-BE49-F238E27FC236}">
                <a16:creationId xmlns:a16="http://schemas.microsoft.com/office/drawing/2014/main" id="{EE46BF43-9CE1-4C30-9DEF-5BBE7AFA389B}"/>
              </a:ext>
            </a:extLst>
          </p:cNvPr>
          <p:cNvPicPr>
            <a:picLocks noChangeAspect="1"/>
          </p:cNvPicPr>
          <p:nvPr/>
        </p:nvPicPr>
        <p:blipFill>
          <a:blip r:embed="rId3"/>
          <a:stretch>
            <a:fillRect/>
          </a:stretch>
        </p:blipFill>
        <p:spPr>
          <a:xfrm>
            <a:off x="1202104" y="4486354"/>
            <a:ext cx="2174826" cy="1908444"/>
          </a:xfrm>
          <a:prstGeom prst="rect">
            <a:avLst/>
          </a:prstGeom>
        </p:spPr>
      </p:pic>
      <p:pic>
        <p:nvPicPr>
          <p:cNvPr id="3" name="Imagen 2" descr="Una sala de estar&#10;&#10;Descripción generada automáticamente">
            <a:extLst>
              <a:ext uri="{FF2B5EF4-FFF2-40B4-BE49-F238E27FC236}">
                <a16:creationId xmlns:a16="http://schemas.microsoft.com/office/drawing/2014/main" id="{96519914-0F10-4084-8FDE-9E38C761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292" y="1722452"/>
            <a:ext cx="1968449" cy="1386364"/>
          </a:xfrm>
          <a:prstGeom prst="rect">
            <a:avLst/>
          </a:prstGeom>
        </p:spPr>
      </p:pic>
    </p:spTree>
    <p:extLst>
      <p:ext uri="{BB962C8B-B14F-4D97-AF65-F5344CB8AC3E}">
        <p14:creationId xmlns:p14="http://schemas.microsoft.com/office/powerpoint/2010/main" val="608135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C9B383E-884B-4D08-A13C-677A92ADC539}"/>
              </a:ext>
            </a:extLst>
          </p:cNvPr>
          <p:cNvSpPr txBox="1"/>
          <p:nvPr/>
        </p:nvSpPr>
        <p:spPr>
          <a:xfrm>
            <a:off x="4389120" y="520505"/>
            <a:ext cx="6921305" cy="1754326"/>
          </a:xfrm>
          <a:prstGeom prst="rect">
            <a:avLst/>
          </a:prstGeom>
          <a:noFill/>
        </p:spPr>
        <p:txBody>
          <a:bodyPr wrap="square" rtlCol="0">
            <a:spAutoFit/>
          </a:bodyPr>
          <a:lstStyle/>
          <a:p>
            <a:r>
              <a:rPr lang="es-MX" dirty="0"/>
              <a:t>En la cocina, el fogón estaba encendido todo el día, con agua lista para el mate y también para cocinar. </a:t>
            </a:r>
            <a:endParaRPr lang="es-MX" dirty="0">
              <a:highlight>
                <a:srgbClr val="FFFF00"/>
              </a:highlight>
            </a:endParaRPr>
          </a:p>
          <a:p>
            <a:r>
              <a:rPr lang="es-MX" dirty="0"/>
              <a:t>En un costado estaba la despensa, unos estantes con embutidos, aceites, dulces, vino, queso (comestibles que no necesitan frío para conservarse). Como no había heladera, la mayoría de los alimentos se compraban y se consumían en el día.</a:t>
            </a:r>
            <a:endParaRPr lang="es-AR" dirty="0"/>
          </a:p>
        </p:txBody>
      </p:sp>
      <p:pic>
        <p:nvPicPr>
          <p:cNvPr id="6" name="Imagen 5">
            <a:extLst>
              <a:ext uri="{FF2B5EF4-FFF2-40B4-BE49-F238E27FC236}">
                <a16:creationId xmlns:a16="http://schemas.microsoft.com/office/drawing/2014/main" id="{54DBA233-D0AE-4EAE-8663-77C62B04E3E7}"/>
              </a:ext>
            </a:extLst>
          </p:cNvPr>
          <p:cNvPicPr>
            <a:picLocks noChangeAspect="1"/>
          </p:cNvPicPr>
          <p:nvPr/>
        </p:nvPicPr>
        <p:blipFill>
          <a:blip r:embed="rId2"/>
          <a:stretch>
            <a:fillRect/>
          </a:stretch>
        </p:blipFill>
        <p:spPr>
          <a:xfrm>
            <a:off x="1701920" y="520505"/>
            <a:ext cx="2332661" cy="1868548"/>
          </a:xfrm>
          <a:prstGeom prst="rect">
            <a:avLst/>
          </a:prstGeom>
        </p:spPr>
      </p:pic>
      <p:sp>
        <p:nvSpPr>
          <p:cNvPr id="9" name="CuadroTexto 8">
            <a:extLst>
              <a:ext uri="{FF2B5EF4-FFF2-40B4-BE49-F238E27FC236}">
                <a16:creationId xmlns:a16="http://schemas.microsoft.com/office/drawing/2014/main" id="{43C16F2E-9369-4D9F-928F-67B7BF27DC8E}"/>
              </a:ext>
            </a:extLst>
          </p:cNvPr>
          <p:cNvSpPr txBox="1"/>
          <p:nvPr/>
        </p:nvSpPr>
        <p:spPr>
          <a:xfrm>
            <a:off x="4793226" y="3126658"/>
            <a:ext cx="5796116" cy="1200329"/>
          </a:xfrm>
          <a:prstGeom prst="rect">
            <a:avLst/>
          </a:prstGeom>
          <a:noFill/>
        </p:spPr>
        <p:txBody>
          <a:bodyPr wrap="square" rtlCol="0">
            <a:spAutoFit/>
          </a:bodyPr>
          <a:lstStyle/>
          <a:p>
            <a:r>
              <a:rPr lang="es-MX" dirty="0"/>
              <a:t>Los baños eran simplemente asientos de madera que daban a un pozo de aguas negras o ciego. Para tapar el mal olor, se plantaban cerca un limonero o duraznero, porque sus flores son muy perfumadas.</a:t>
            </a:r>
            <a:endParaRPr lang="es-AR" dirty="0"/>
          </a:p>
        </p:txBody>
      </p:sp>
      <p:pic>
        <p:nvPicPr>
          <p:cNvPr id="11" name="Imagen 10">
            <a:extLst>
              <a:ext uri="{FF2B5EF4-FFF2-40B4-BE49-F238E27FC236}">
                <a16:creationId xmlns:a16="http://schemas.microsoft.com/office/drawing/2014/main" id="{A6461ACA-2079-4A73-A757-40F42B3CCC6A}"/>
              </a:ext>
            </a:extLst>
          </p:cNvPr>
          <p:cNvPicPr>
            <a:picLocks noChangeAspect="1"/>
          </p:cNvPicPr>
          <p:nvPr/>
        </p:nvPicPr>
        <p:blipFill>
          <a:blip r:embed="rId3"/>
          <a:stretch>
            <a:fillRect/>
          </a:stretch>
        </p:blipFill>
        <p:spPr>
          <a:xfrm>
            <a:off x="2139970" y="2652019"/>
            <a:ext cx="1894611" cy="1868548"/>
          </a:xfrm>
          <a:prstGeom prst="rect">
            <a:avLst/>
          </a:prstGeom>
        </p:spPr>
      </p:pic>
      <p:sp>
        <p:nvSpPr>
          <p:cNvPr id="12" name="Elipse 11">
            <a:extLst>
              <a:ext uri="{FF2B5EF4-FFF2-40B4-BE49-F238E27FC236}">
                <a16:creationId xmlns:a16="http://schemas.microsoft.com/office/drawing/2014/main" id="{3A33E7E1-76A6-4A4B-9CCF-1B43FF0A5D07}"/>
              </a:ext>
            </a:extLst>
          </p:cNvPr>
          <p:cNvSpPr/>
          <p:nvPr/>
        </p:nvSpPr>
        <p:spPr>
          <a:xfrm>
            <a:off x="636751" y="3455067"/>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10</a:t>
            </a:r>
            <a:endParaRPr lang="es-AR" sz="1400" b="1" dirty="0"/>
          </a:p>
        </p:txBody>
      </p:sp>
      <p:sp>
        <p:nvSpPr>
          <p:cNvPr id="13" name="Elipse 12">
            <a:extLst>
              <a:ext uri="{FF2B5EF4-FFF2-40B4-BE49-F238E27FC236}">
                <a16:creationId xmlns:a16="http://schemas.microsoft.com/office/drawing/2014/main" id="{59D3A897-1CB8-4E41-8EEE-6246A51048FA}"/>
              </a:ext>
            </a:extLst>
          </p:cNvPr>
          <p:cNvSpPr/>
          <p:nvPr/>
        </p:nvSpPr>
        <p:spPr>
          <a:xfrm>
            <a:off x="640080" y="1268361"/>
            <a:ext cx="365760" cy="3235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b="1" dirty="0"/>
              <a:t>9</a:t>
            </a:r>
            <a:endParaRPr lang="es-AR" b="1" dirty="0"/>
          </a:p>
        </p:txBody>
      </p:sp>
      <p:sp>
        <p:nvSpPr>
          <p:cNvPr id="16" name="CuadroTexto 15">
            <a:extLst>
              <a:ext uri="{FF2B5EF4-FFF2-40B4-BE49-F238E27FC236}">
                <a16:creationId xmlns:a16="http://schemas.microsoft.com/office/drawing/2014/main" id="{BBB42868-FB63-4E7A-9CAE-F6352F26CDC1}"/>
              </a:ext>
            </a:extLst>
          </p:cNvPr>
          <p:cNvSpPr txBox="1"/>
          <p:nvPr/>
        </p:nvSpPr>
        <p:spPr>
          <a:xfrm>
            <a:off x="4724400" y="5252232"/>
            <a:ext cx="5796116" cy="923330"/>
          </a:xfrm>
          <a:prstGeom prst="rect">
            <a:avLst/>
          </a:prstGeom>
          <a:noFill/>
        </p:spPr>
        <p:txBody>
          <a:bodyPr wrap="square" rtlCol="0">
            <a:spAutoFit/>
          </a:bodyPr>
          <a:lstStyle/>
          <a:p>
            <a:r>
              <a:rPr lang="es-MX" dirty="0"/>
              <a:t>En el fondo de la casa estaba el gallinero, que proveía de huevos y carne, un huerto y, a veces, había un chancho atado que se engordaba para luego faenarlo.</a:t>
            </a:r>
            <a:endParaRPr lang="es-AR" dirty="0"/>
          </a:p>
        </p:txBody>
      </p:sp>
      <p:sp>
        <p:nvSpPr>
          <p:cNvPr id="17" name="Elipse 16">
            <a:extLst>
              <a:ext uri="{FF2B5EF4-FFF2-40B4-BE49-F238E27FC236}">
                <a16:creationId xmlns:a16="http://schemas.microsoft.com/office/drawing/2014/main" id="{A4B79D07-A821-4165-BF69-ED7523BA5363}"/>
              </a:ext>
            </a:extLst>
          </p:cNvPr>
          <p:cNvSpPr/>
          <p:nvPr/>
        </p:nvSpPr>
        <p:spPr>
          <a:xfrm>
            <a:off x="636751" y="4982232"/>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11</a:t>
            </a:r>
            <a:endParaRPr lang="es-AR" sz="1400" b="1" dirty="0"/>
          </a:p>
        </p:txBody>
      </p:sp>
      <p:pic>
        <p:nvPicPr>
          <p:cNvPr id="19" name="Imagen 18">
            <a:extLst>
              <a:ext uri="{FF2B5EF4-FFF2-40B4-BE49-F238E27FC236}">
                <a16:creationId xmlns:a16="http://schemas.microsoft.com/office/drawing/2014/main" id="{9533A82E-93C7-4670-86A7-E3D7B5FE106E}"/>
              </a:ext>
            </a:extLst>
          </p:cNvPr>
          <p:cNvPicPr>
            <a:picLocks noChangeAspect="1"/>
          </p:cNvPicPr>
          <p:nvPr/>
        </p:nvPicPr>
        <p:blipFill>
          <a:blip r:embed="rId4"/>
          <a:stretch>
            <a:fillRect/>
          </a:stretch>
        </p:blipFill>
        <p:spPr>
          <a:xfrm>
            <a:off x="2139970" y="4982232"/>
            <a:ext cx="1640901" cy="1519084"/>
          </a:xfrm>
          <a:prstGeom prst="rect">
            <a:avLst/>
          </a:prstGeom>
        </p:spPr>
      </p:pic>
    </p:spTree>
    <p:extLst>
      <p:ext uri="{BB962C8B-B14F-4D97-AF65-F5344CB8AC3E}">
        <p14:creationId xmlns:p14="http://schemas.microsoft.com/office/powerpoint/2010/main" val="96962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74E61B9-0546-4F11-9149-3590B0CA2765}"/>
              </a:ext>
            </a:extLst>
          </p:cNvPr>
          <p:cNvSpPr txBox="1"/>
          <p:nvPr/>
        </p:nvSpPr>
        <p:spPr>
          <a:xfrm>
            <a:off x="4965895" y="829993"/>
            <a:ext cx="6766560" cy="923330"/>
          </a:xfrm>
          <a:prstGeom prst="rect">
            <a:avLst/>
          </a:prstGeom>
          <a:noFill/>
        </p:spPr>
        <p:txBody>
          <a:bodyPr wrap="square" rtlCol="0">
            <a:spAutoFit/>
          </a:bodyPr>
          <a:lstStyle/>
          <a:p>
            <a:r>
              <a:rPr lang="es-MX" dirty="0"/>
              <a:t>En este patio se reunía la familia. Las mujeres recibían aquí a sus visitas íntimas, que iban por las tardes a charlar y bordar mientras tomaban mate con tortas fritas o pastelitos.</a:t>
            </a:r>
            <a:endParaRPr lang="es-AR" dirty="0"/>
          </a:p>
        </p:txBody>
      </p:sp>
      <p:sp>
        <p:nvSpPr>
          <p:cNvPr id="5" name="Elipse 4">
            <a:extLst>
              <a:ext uri="{FF2B5EF4-FFF2-40B4-BE49-F238E27FC236}">
                <a16:creationId xmlns:a16="http://schemas.microsoft.com/office/drawing/2014/main" id="{442725DB-0A38-4051-A7E9-659506B87C07}"/>
              </a:ext>
            </a:extLst>
          </p:cNvPr>
          <p:cNvSpPr/>
          <p:nvPr/>
        </p:nvSpPr>
        <p:spPr>
          <a:xfrm>
            <a:off x="707089" y="829993"/>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12</a:t>
            </a:r>
            <a:endParaRPr lang="es-AR" sz="1400" b="1" dirty="0"/>
          </a:p>
        </p:txBody>
      </p:sp>
      <p:sp>
        <p:nvSpPr>
          <p:cNvPr id="9" name="CuadroTexto 8">
            <a:extLst>
              <a:ext uri="{FF2B5EF4-FFF2-40B4-BE49-F238E27FC236}">
                <a16:creationId xmlns:a16="http://schemas.microsoft.com/office/drawing/2014/main" id="{A97E80F3-5F22-430F-AE18-487A81FE3438}"/>
              </a:ext>
            </a:extLst>
          </p:cNvPr>
          <p:cNvSpPr txBox="1"/>
          <p:nvPr/>
        </p:nvSpPr>
        <p:spPr>
          <a:xfrm>
            <a:off x="4965895" y="1912258"/>
            <a:ext cx="6766560" cy="923330"/>
          </a:xfrm>
          <a:prstGeom prst="rect">
            <a:avLst/>
          </a:prstGeom>
          <a:noFill/>
        </p:spPr>
        <p:txBody>
          <a:bodyPr wrap="square" rtlCol="0">
            <a:spAutoFit/>
          </a:bodyPr>
          <a:lstStyle/>
          <a:p>
            <a:r>
              <a:rPr lang="es-MX" dirty="0"/>
              <a:t>Las familias de mejor posición económica solían tener entre cuatro y cinco esclavos. Ellos realizaban todas las tareas domésticas. Los esclavos dormían en jergones de paja o en catres (camas plegables).</a:t>
            </a:r>
            <a:endParaRPr lang="es-AR" dirty="0"/>
          </a:p>
        </p:txBody>
      </p:sp>
      <p:sp>
        <p:nvSpPr>
          <p:cNvPr id="10" name="Elipse 9">
            <a:extLst>
              <a:ext uri="{FF2B5EF4-FFF2-40B4-BE49-F238E27FC236}">
                <a16:creationId xmlns:a16="http://schemas.microsoft.com/office/drawing/2014/main" id="{C57734ED-B3D9-43DE-8F78-4D765F8BB68D}"/>
              </a:ext>
            </a:extLst>
          </p:cNvPr>
          <p:cNvSpPr/>
          <p:nvPr/>
        </p:nvSpPr>
        <p:spPr>
          <a:xfrm>
            <a:off x="707089" y="2169507"/>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13</a:t>
            </a:r>
            <a:endParaRPr lang="es-AR" sz="1400" b="1" dirty="0"/>
          </a:p>
        </p:txBody>
      </p:sp>
      <p:sp>
        <p:nvSpPr>
          <p:cNvPr id="12" name="CuadroTexto 11">
            <a:extLst>
              <a:ext uri="{FF2B5EF4-FFF2-40B4-BE49-F238E27FC236}">
                <a16:creationId xmlns:a16="http://schemas.microsoft.com/office/drawing/2014/main" id="{4E4B9E3E-F0D7-449D-8B9C-F97DF5F50B8D}"/>
              </a:ext>
            </a:extLst>
          </p:cNvPr>
          <p:cNvSpPr txBox="1"/>
          <p:nvPr/>
        </p:nvSpPr>
        <p:spPr>
          <a:xfrm>
            <a:off x="4965895" y="3429000"/>
            <a:ext cx="6098344" cy="1477328"/>
          </a:xfrm>
          <a:prstGeom prst="rect">
            <a:avLst/>
          </a:prstGeom>
          <a:noFill/>
        </p:spPr>
        <p:txBody>
          <a:bodyPr wrap="square">
            <a:spAutoFit/>
          </a:bodyPr>
          <a:lstStyle/>
          <a:p>
            <a:pPr algn="l"/>
            <a:r>
              <a:rPr lang="es-AR" sz="1800" b="0" i="0" u="none" strike="noStrike" baseline="0" dirty="0">
                <a:latin typeface="AGaramondPro-Regular"/>
              </a:rPr>
              <a:t>Las casas más importantes de las ciudades tenían puertas de madera muy </a:t>
            </a:r>
            <a:r>
              <a:rPr lang="es-MX" sz="1800" b="0" i="0" u="none" strike="noStrike" baseline="0" dirty="0">
                <a:latin typeface="AGaramondPro-Regular"/>
              </a:rPr>
              <a:t>altas y, junto a ellas, </a:t>
            </a:r>
            <a:r>
              <a:rPr lang="es-AR" sz="1800" b="0" i="0" u="none" strike="noStrike" baseline="0" dirty="0">
                <a:latin typeface="AGaramondPro-Regular"/>
              </a:rPr>
              <a:t>falsas columnas o pilastras que servían de decoración. En algunas casas, sobre la puerta había una pequeña ventana para </a:t>
            </a:r>
            <a:r>
              <a:rPr lang="es-MX" sz="1800" b="0" i="0" u="none" strike="noStrike" baseline="0" dirty="0">
                <a:latin typeface="AGaramondPro-Regular"/>
              </a:rPr>
              <a:t>favorecer el ingreso de luz y</a:t>
            </a:r>
          </a:p>
          <a:p>
            <a:pPr algn="l"/>
            <a:r>
              <a:rPr lang="es-AR" sz="1800" b="0" i="0" u="none" strike="noStrike" baseline="0" dirty="0">
                <a:latin typeface="AGaramondPro-Regular"/>
              </a:rPr>
              <a:t>aire desde el exterior.</a:t>
            </a:r>
            <a:endParaRPr lang="es-AR" dirty="0"/>
          </a:p>
        </p:txBody>
      </p:sp>
      <p:sp>
        <p:nvSpPr>
          <p:cNvPr id="13" name="Elipse 12">
            <a:extLst>
              <a:ext uri="{FF2B5EF4-FFF2-40B4-BE49-F238E27FC236}">
                <a16:creationId xmlns:a16="http://schemas.microsoft.com/office/drawing/2014/main" id="{73EB98C2-7A89-4278-B31D-4833D89384B0}"/>
              </a:ext>
            </a:extLst>
          </p:cNvPr>
          <p:cNvSpPr/>
          <p:nvPr/>
        </p:nvSpPr>
        <p:spPr>
          <a:xfrm>
            <a:off x="707089" y="3728676"/>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14</a:t>
            </a:r>
            <a:endParaRPr lang="es-AR" sz="1400" b="1" dirty="0"/>
          </a:p>
        </p:txBody>
      </p:sp>
      <p:pic>
        <p:nvPicPr>
          <p:cNvPr id="15" name="Imagen 14">
            <a:extLst>
              <a:ext uri="{FF2B5EF4-FFF2-40B4-BE49-F238E27FC236}">
                <a16:creationId xmlns:a16="http://schemas.microsoft.com/office/drawing/2014/main" id="{B3928681-4CD7-4052-9805-522B221EC23F}"/>
              </a:ext>
            </a:extLst>
          </p:cNvPr>
          <p:cNvPicPr>
            <a:picLocks noChangeAspect="1"/>
          </p:cNvPicPr>
          <p:nvPr/>
        </p:nvPicPr>
        <p:blipFill>
          <a:blip r:embed="rId2"/>
          <a:stretch>
            <a:fillRect/>
          </a:stretch>
        </p:blipFill>
        <p:spPr>
          <a:xfrm>
            <a:off x="2223925" y="3019416"/>
            <a:ext cx="1861457" cy="2120113"/>
          </a:xfrm>
          <a:prstGeom prst="rect">
            <a:avLst/>
          </a:prstGeom>
        </p:spPr>
      </p:pic>
      <p:sp>
        <p:nvSpPr>
          <p:cNvPr id="17" name="CuadroTexto 16">
            <a:extLst>
              <a:ext uri="{FF2B5EF4-FFF2-40B4-BE49-F238E27FC236}">
                <a16:creationId xmlns:a16="http://schemas.microsoft.com/office/drawing/2014/main" id="{B44D7A9E-4053-4772-9EC8-9285C215E8D8}"/>
              </a:ext>
            </a:extLst>
          </p:cNvPr>
          <p:cNvSpPr txBox="1"/>
          <p:nvPr/>
        </p:nvSpPr>
        <p:spPr>
          <a:xfrm>
            <a:off x="4965895" y="5159547"/>
            <a:ext cx="6098344" cy="1477328"/>
          </a:xfrm>
          <a:prstGeom prst="rect">
            <a:avLst/>
          </a:prstGeom>
          <a:noFill/>
        </p:spPr>
        <p:txBody>
          <a:bodyPr wrap="square">
            <a:spAutoFit/>
          </a:bodyPr>
          <a:lstStyle/>
          <a:p>
            <a:pPr algn="l"/>
            <a:r>
              <a:rPr lang="es-MX" sz="1800" b="0" i="0" u="none" strike="noStrike" baseline="0" dirty="0">
                <a:latin typeface="AGaramondPro-Regular"/>
              </a:rPr>
              <a:t>Como el vidrio era muy caro y escaso, en las ventanas se lo reemplazaba por papel </a:t>
            </a:r>
            <a:r>
              <a:rPr lang="es-AR" sz="1800" b="0" i="0" u="none" strike="noStrike" baseline="0" dirty="0">
                <a:latin typeface="AGaramondPro-Regular"/>
              </a:rPr>
              <a:t>aceitado o no se ponía nada. Cuando</a:t>
            </a:r>
            <a:r>
              <a:rPr lang="es-AR" sz="1800" b="0" i="0" u="none" strike="noStrike" dirty="0">
                <a:latin typeface="AGaramondPro-Regular"/>
              </a:rPr>
              <a:t> </a:t>
            </a:r>
            <a:r>
              <a:rPr lang="es-MX" sz="1800" b="0" i="0" u="none" strike="noStrike" baseline="0">
                <a:latin typeface="AGaramondPro-Regular"/>
              </a:rPr>
              <a:t>hacía frío, </a:t>
            </a:r>
            <a:r>
              <a:rPr lang="es-MX" sz="1800" b="0" i="0" u="none" strike="noStrike" baseline="0" dirty="0">
                <a:latin typeface="AGaramondPro-Regular"/>
              </a:rPr>
              <a:t>o por las noches, directamente se cerraban los grandes y macizos postigos. Las rejas solían sobresalir de las paredes.</a:t>
            </a:r>
            <a:endParaRPr lang="es-AR" dirty="0"/>
          </a:p>
        </p:txBody>
      </p:sp>
      <p:sp>
        <p:nvSpPr>
          <p:cNvPr id="18" name="Elipse 17">
            <a:extLst>
              <a:ext uri="{FF2B5EF4-FFF2-40B4-BE49-F238E27FC236}">
                <a16:creationId xmlns:a16="http://schemas.microsoft.com/office/drawing/2014/main" id="{61BA0B7E-88B1-43FE-B165-4F5526D13015}"/>
              </a:ext>
            </a:extLst>
          </p:cNvPr>
          <p:cNvSpPr/>
          <p:nvPr/>
        </p:nvSpPr>
        <p:spPr>
          <a:xfrm>
            <a:off x="707089" y="5758007"/>
            <a:ext cx="540000" cy="54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400" b="1" dirty="0"/>
              <a:t>15</a:t>
            </a:r>
            <a:endParaRPr lang="es-AR" sz="1400" b="1" dirty="0"/>
          </a:p>
        </p:txBody>
      </p:sp>
      <p:pic>
        <p:nvPicPr>
          <p:cNvPr id="20" name="Imagen 19">
            <a:extLst>
              <a:ext uri="{FF2B5EF4-FFF2-40B4-BE49-F238E27FC236}">
                <a16:creationId xmlns:a16="http://schemas.microsoft.com/office/drawing/2014/main" id="{5DDA9DE7-EF19-4F7C-A2C5-60ED0793E099}"/>
              </a:ext>
            </a:extLst>
          </p:cNvPr>
          <p:cNvPicPr>
            <a:picLocks noChangeAspect="1"/>
          </p:cNvPicPr>
          <p:nvPr/>
        </p:nvPicPr>
        <p:blipFill rotWithShape="1">
          <a:blip r:embed="rId3"/>
          <a:srcRect l="22168" t="-20354" r="7081" b="33163"/>
          <a:stretch/>
        </p:blipFill>
        <p:spPr>
          <a:xfrm>
            <a:off x="1930744" y="4697950"/>
            <a:ext cx="2447820" cy="2120113"/>
          </a:xfrm>
          <a:prstGeom prst="rect">
            <a:avLst/>
          </a:prstGeom>
        </p:spPr>
      </p:pic>
      <p:pic>
        <p:nvPicPr>
          <p:cNvPr id="3" name="Imagen 2" descr="Imagen que contiene escultura, edificio, cubierto, fruta&#10;&#10;Descripción generada automáticamente">
            <a:extLst>
              <a:ext uri="{FF2B5EF4-FFF2-40B4-BE49-F238E27FC236}">
                <a16:creationId xmlns:a16="http://schemas.microsoft.com/office/drawing/2014/main" id="{1AE3935E-9113-4864-9BE4-E6C6ECCBC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951" y="432422"/>
            <a:ext cx="1861457" cy="1268845"/>
          </a:xfrm>
          <a:prstGeom prst="rect">
            <a:avLst/>
          </a:prstGeom>
        </p:spPr>
      </p:pic>
    </p:spTree>
    <p:extLst>
      <p:ext uri="{BB962C8B-B14F-4D97-AF65-F5344CB8AC3E}">
        <p14:creationId xmlns:p14="http://schemas.microsoft.com/office/powerpoint/2010/main" val="30329943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720</Words>
  <Application>Microsoft Office PowerPoint</Application>
  <PresentationFormat>Panorámica</PresentationFormat>
  <Paragraphs>52</Paragraphs>
  <Slides>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vt:i4>
      </vt:variant>
    </vt:vector>
  </HeadingPairs>
  <TitlesOfParts>
    <vt:vector size="12" baseType="lpstr">
      <vt:lpstr>AGaramondPro-Regular</vt:lpstr>
      <vt:lpstr>Arial</vt:lpstr>
      <vt:lpstr>Calibri</vt:lpstr>
      <vt:lpstr>Calibri Light</vt:lpstr>
      <vt:lpstr>Zapfino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Lalia, Marcela</dc:creator>
  <cp:lastModifiedBy>Lalia, Marcela</cp:lastModifiedBy>
  <cp:revision>24</cp:revision>
  <dcterms:created xsi:type="dcterms:W3CDTF">2022-07-12T13:16:41Z</dcterms:created>
  <dcterms:modified xsi:type="dcterms:W3CDTF">2022-07-14T19:04:41Z</dcterms:modified>
</cp:coreProperties>
</file>