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0E216-0A7E-4208-AEF1-E8BC566D1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2E5FD9-E2D5-4596-90BB-83C65CB24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38DF96-C5D2-45FF-B698-F6DDE442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0C87-C39F-421F-AFE5-895C55D2BBFE}" type="datetimeFigureOut">
              <a:rPr lang="es-AR" smtClean="0"/>
              <a:t>28/7/2021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E3795A-1894-4005-8C06-40AE7CBDD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F1ABD4-85E7-4616-9505-49BEFE8D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5156-377F-44F0-BFD0-CFEAE7A2AC5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92404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F6F4F-1AB4-4406-9AF9-305AB6B44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E7FF5D-142D-4BFD-87AA-8774BFABD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6883CB-5C96-4262-85AD-C437755B6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0C87-C39F-421F-AFE5-895C55D2BBFE}" type="datetimeFigureOut">
              <a:rPr lang="es-AR" smtClean="0"/>
              <a:t>28/7/2021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8984FA-67D8-41D9-80A5-D9B6ECBDE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945D51-C248-4CAF-9A04-5F63467CA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5156-377F-44F0-BFD0-CFEAE7A2AC5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677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CBD7C1-52BC-458E-98B4-3755A4D6EB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1BC846-4F5A-4BAF-A194-CA3E053AE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5CC562-AC25-4363-8903-8CAE79B70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0C87-C39F-421F-AFE5-895C55D2BBFE}" type="datetimeFigureOut">
              <a:rPr lang="es-AR" smtClean="0"/>
              <a:t>28/7/2021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071A52-545C-4BFB-A836-B35606398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D487E1-6DE5-4568-B2E5-7D1220602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5156-377F-44F0-BFD0-CFEAE7A2AC5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561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D907B3-19BB-4810-A2B7-E0901FEF3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B2DA5C-949A-4CD3-BE3D-F3F60F370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F0E3CB-80AE-40F9-AEAF-52F1653D4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0C87-C39F-421F-AFE5-895C55D2BBFE}" type="datetimeFigureOut">
              <a:rPr lang="es-AR" smtClean="0"/>
              <a:t>28/7/2021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29C94E-34CE-4022-8F69-4C11474F0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17A209-61E9-418C-8309-07CF124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5156-377F-44F0-BFD0-CFEAE7A2AC5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3403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74B0E9-5CC7-4385-8012-F42D9703B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EF7970-E548-4A81-8F5E-B29459D4E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0A7CA4-CDB4-4251-8E24-7FB468C0A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0C87-C39F-421F-AFE5-895C55D2BBFE}" type="datetimeFigureOut">
              <a:rPr lang="es-AR" smtClean="0"/>
              <a:t>28/7/2021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E6C998-DC4B-4B6B-8215-9C7FD058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7C215A-350D-4B34-8A15-89CBF9A2D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5156-377F-44F0-BFD0-CFEAE7A2AC5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8682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F70AFE-FE5B-4C39-B928-F7EB41B6C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2699ED-A045-4D67-9E5C-7B13AED4B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A38D7B-2412-4D3A-BE28-F51E65D4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F3DEDE-F73E-4DC7-9F2E-E6C439D8B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0C87-C39F-421F-AFE5-895C55D2BBFE}" type="datetimeFigureOut">
              <a:rPr lang="es-AR" smtClean="0"/>
              <a:t>28/7/2021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39D383-2F33-4803-9248-D172154E0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3579AC-B2B2-401F-BABF-14737E17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5156-377F-44F0-BFD0-CFEAE7A2AC5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548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1DFA3-2DD5-4C18-B050-FC5C814CB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E94ADB-9C36-4D15-8618-9CF4DCF8F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1C516C-AFCB-461E-A1D3-AE497ABAC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6926F8-E273-4FAC-BA35-D9A1FE369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762F49E-99BD-467E-97F8-11307168C5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2A3DCE3-2808-422C-AA00-0E32E3201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0C87-C39F-421F-AFE5-895C55D2BBFE}" type="datetimeFigureOut">
              <a:rPr lang="es-AR" smtClean="0"/>
              <a:t>28/7/2021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D5A3D0B-1DD6-4F72-85D8-3877ABA0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DD3B573-235A-402B-9A67-804CBC50A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5156-377F-44F0-BFD0-CFEAE7A2AC5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87101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C4CAF-8482-49FA-AE03-CF2113B0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3E49655-F7E3-42F1-8C2C-2FD476EAD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0C87-C39F-421F-AFE5-895C55D2BBFE}" type="datetimeFigureOut">
              <a:rPr lang="es-AR" smtClean="0"/>
              <a:t>28/7/2021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5FA5312-7A84-4910-B114-4652B4D15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282C23-39D6-4736-82E1-1AD5847A2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5156-377F-44F0-BFD0-CFEAE7A2AC5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57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A47F9BD-F3F6-40B8-9E55-52D061D15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0C87-C39F-421F-AFE5-895C55D2BBFE}" type="datetimeFigureOut">
              <a:rPr lang="es-AR" smtClean="0"/>
              <a:t>28/7/2021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CA475D6-55C3-472F-98D1-4DEC9EB22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DC3548A-1DF7-44FD-A1CA-A6CF91364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5156-377F-44F0-BFD0-CFEAE7A2AC5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472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B81B8-BA7D-4E9E-80EC-0907F7768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1BA258-C6D3-4785-9544-4BD22BA73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D6059D-CA90-4EA6-9F4E-879BD6283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69ADD-CF8B-43DB-A7BE-C9684E7D7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0C87-C39F-421F-AFE5-895C55D2BBFE}" type="datetimeFigureOut">
              <a:rPr lang="es-AR" smtClean="0"/>
              <a:t>28/7/2021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566D90-0EC3-4879-9501-94B79F421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281328-11D8-427C-A80C-0AEBCBEA9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5156-377F-44F0-BFD0-CFEAE7A2AC5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0676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40B877-8CA2-4995-8640-040A6C7F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325673-0B0B-4D53-A714-23F0632F81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329BEA-6E7B-41F9-8F4C-A731DC74F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584F7E-E44A-4857-A2C5-858FD6028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0C87-C39F-421F-AFE5-895C55D2BBFE}" type="datetimeFigureOut">
              <a:rPr lang="es-AR" smtClean="0"/>
              <a:t>28/7/2021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7004B4-6518-4F28-ADE4-B596478B6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F9EDEC-DA7A-4787-9102-4970F810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5156-377F-44F0-BFD0-CFEAE7A2AC5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736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1802CD4-4DFE-4895-94A1-8448AABEE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AD478F-2972-472E-A90F-419AB7945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ECC83E-4609-4F07-9724-48720716B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10C87-C39F-421F-AFE5-895C55D2BBFE}" type="datetimeFigureOut">
              <a:rPr lang="es-AR" smtClean="0"/>
              <a:t>28/7/2021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F22534-E262-47D6-93D9-19A653CDAC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DFD0DC-69A1-44F5-9D2E-A715F2D511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05156-377F-44F0-BFD0-CFEAE7A2AC5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3024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Patrón de fondo&#10;&#10;Descripción generada automáticamente">
            <a:extLst>
              <a:ext uri="{FF2B5EF4-FFF2-40B4-BE49-F238E27FC236}">
                <a16:creationId xmlns:a16="http://schemas.microsoft.com/office/drawing/2014/main" id="{C2A96A7D-0CCE-4769-83E6-40E4544554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8FB95C-95FC-4E82-94BA-9C1275D90FFD}"/>
              </a:ext>
            </a:extLst>
          </p:cNvPr>
          <p:cNvSpPr txBox="1"/>
          <p:nvPr/>
        </p:nvSpPr>
        <p:spPr>
          <a:xfrm>
            <a:off x="1097280" y="325550"/>
            <a:ext cx="10058400" cy="35747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Áreas</a:t>
            </a:r>
          </a:p>
        </p:txBody>
      </p:sp>
    </p:spTree>
    <p:extLst>
      <p:ext uri="{BB962C8B-B14F-4D97-AF65-F5344CB8AC3E}">
        <p14:creationId xmlns:p14="http://schemas.microsoft.com/office/powerpoint/2010/main" val="109407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7F48564-6DF0-4D33-BBB3-6925D36E566C}"/>
              </a:ext>
            </a:extLst>
          </p:cNvPr>
          <p:cNvSpPr/>
          <p:nvPr/>
        </p:nvSpPr>
        <p:spPr>
          <a:xfrm>
            <a:off x="615943" y="669946"/>
            <a:ext cx="2865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latin typeface="Calibri-Bold"/>
              </a:rPr>
              <a:t>Área del triángulo</a:t>
            </a:r>
            <a:endParaRPr lang="es-AR" sz="28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A94FF11-7489-4F87-A311-DD9C7BB20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099" y="2119312"/>
            <a:ext cx="4191000" cy="2619375"/>
          </a:xfrm>
          <a:prstGeom prst="rect">
            <a:avLst/>
          </a:prstGeo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6132B3FB-B69C-4957-BE84-4D22330B49B6}"/>
              </a:ext>
            </a:extLst>
          </p:cNvPr>
          <p:cNvGrpSpPr/>
          <p:nvPr/>
        </p:nvGrpSpPr>
        <p:grpSpPr>
          <a:xfrm>
            <a:off x="6794557" y="2905780"/>
            <a:ext cx="3250536" cy="1046440"/>
            <a:chOff x="6696083" y="3833336"/>
            <a:chExt cx="3250536" cy="1046440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0E203DB7-4EC9-437E-BF56-66A24F293AD7}"/>
                </a:ext>
              </a:extLst>
            </p:cNvPr>
            <p:cNvSpPr txBox="1"/>
            <p:nvPr/>
          </p:nvSpPr>
          <p:spPr>
            <a:xfrm>
              <a:off x="6696083" y="4094946"/>
              <a:ext cx="11472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800" b="1" dirty="0"/>
                <a:t>Área =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26D161BA-786C-40EF-9E56-36D650A5FAA1}"/>
                </a:ext>
              </a:extLst>
            </p:cNvPr>
            <p:cNvSpPr/>
            <p:nvPr/>
          </p:nvSpPr>
          <p:spPr>
            <a:xfrm>
              <a:off x="7857457" y="3833336"/>
              <a:ext cx="208916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2800" b="1" dirty="0"/>
                <a:t>base x altura</a:t>
              </a:r>
            </a:p>
          </p:txBody>
        </p: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1214163A-3975-4ECE-9E85-46F2E2A901AC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>
              <a:off x="7843320" y="4356556"/>
              <a:ext cx="208916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D4A5D38B-37CA-4EB9-B263-AF382016301A}"/>
                </a:ext>
              </a:extLst>
            </p:cNvPr>
            <p:cNvSpPr txBox="1"/>
            <p:nvPr/>
          </p:nvSpPr>
          <p:spPr>
            <a:xfrm>
              <a:off x="8637286" y="435655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800" b="1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5652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043DC44-AB37-4C59-B729-01A378CA9098}"/>
              </a:ext>
            </a:extLst>
          </p:cNvPr>
          <p:cNvSpPr/>
          <p:nvPr/>
        </p:nvSpPr>
        <p:spPr>
          <a:xfrm>
            <a:off x="913861" y="529269"/>
            <a:ext cx="35188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latin typeface="Calibri-Bold"/>
              </a:rPr>
              <a:t>Áreas de cuadriláteros</a:t>
            </a:r>
            <a:endParaRPr lang="es-AR" sz="28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5D870D5-2EBB-4EC9-8599-FDA824BE08C2}"/>
              </a:ext>
            </a:extLst>
          </p:cNvPr>
          <p:cNvSpPr/>
          <p:nvPr/>
        </p:nvSpPr>
        <p:spPr>
          <a:xfrm>
            <a:off x="698695" y="1656863"/>
            <a:ext cx="1066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211D1E"/>
                </a:solidFill>
                <a:latin typeface="Cronos Pro Light"/>
              </a:rPr>
              <a:t>Un </a:t>
            </a:r>
            <a:r>
              <a:rPr lang="es-MX" sz="2400" b="1" dirty="0">
                <a:solidFill>
                  <a:srgbClr val="211D1E"/>
                </a:solidFill>
                <a:latin typeface="Cronos Pro Light"/>
              </a:rPr>
              <a:t>paralelogramo </a:t>
            </a:r>
            <a:r>
              <a:rPr lang="es-MX" sz="2400" dirty="0">
                <a:solidFill>
                  <a:srgbClr val="211D1E"/>
                </a:solidFill>
                <a:latin typeface="Cronos Pro Light"/>
              </a:rPr>
              <a:t>se puede convertir en un rectángulo con la misma base y la misma altura. </a:t>
            </a:r>
            <a:endParaRPr lang="es-AR" sz="24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DAAAEF9-34B3-4093-890E-3409F7872DE3}"/>
              </a:ext>
            </a:extLst>
          </p:cNvPr>
          <p:cNvSpPr/>
          <p:nvPr/>
        </p:nvSpPr>
        <p:spPr>
          <a:xfrm>
            <a:off x="3372263" y="5312285"/>
            <a:ext cx="47237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>
                <a:latin typeface="Calibri" panose="020F0502020204030204" pitchFamily="34" charset="0"/>
              </a:rPr>
              <a:t>Área del paralelogramo = b </a:t>
            </a:r>
            <a:r>
              <a:rPr lang="es-MX" sz="2800" b="1" dirty="0">
                <a:latin typeface="SymbolMT"/>
              </a:rPr>
              <a:t>x </a:t>
            </a:r>
            <a:r>
              <a:rPr lang="es-MX" sz="2800" b="1" dirty="0">
                <a:latin typeface="Calibri" panose="020F0502020204030204" pitchFamily="34" charset="0"/>
              </a:rPr>
              <a:t>a</a:t>
            </a:r>
            <a:endParaRPr lang="es-AR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C4C9C1D-CE72-4708-98F4-DE130BA48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6213" y="2923676"/>
            <a:ext cx="4995893" cy="195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37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F08F58F-BAB7-481D-85D6-7E522A958FF9}"/>
              </a:ext>
            </a:extLst>
          </p:cNvPr>
          <p:cNvSpPr/>
          <p:nvPr/>
        </p:nvSpPr>
        <p:spPr>
          <a:xfrm>
            <a:off x="994117" y="1417712"/>
            <a:ext cx="102037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211D1E"/>
                </a:solidFill>
                <a:latin typeface="Cronos Pro Light"/>
              </a:rPr>
              <a:t>El </a:t>
            </a:r>
            <a:r>
              <a:rPr lang="es-MX" sz="2400" b="1" dirty="0">
                <a:solidFill>
                  <a:srgbClr val="211D1E"/>
                </a:solidFill>
                <a:latin typeface="Cronos Pro Light"/>
              </a:rPr>
              <a:t>rombo </a:t>
            </a:r>
            <a:r>
              <a:rPr lang="es-MX" sz="2400" dirty="0">
                <a:solidFill>
                  <a:srgbClr val="211D1E"/>
                </a:solidFill>
                <a:latin typeface="Cronos Pro Light"/>
              </a:rPr>
              <a:t>y el </a:t>
            </a:r>
            <a:r>
              <a:rPr lang="es-MX" sz="2400" b="1" dirty="0">
                <a:solidFill>
                  <a:srgbClr val="211D1E"/>
                </a:solidFill>
                <a:latin typeface="Cronos Pro Light"/>
              </a:rPr>
              <a:t>romboide</a:t>
            </a:r>
            <a:r>
              <a:rPr lang="es-MX" sz="2400" dirty="0">
                <a:solidFill>
                  <a:srgbClr val="211D1E"/>
                </a:solidFill>
                <a:latin typeface="Cronos Pro Light"/>
              </a:rPr>
              <a:t>, cuyas diagonales son D y d, ocupan la mitad del rectángulo de borde rojo. </a:t>
            </a:r>
            <a:endParaRPr lang="es-AR" sz="24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7502FA7-7318-461D-A36F-4D13DBE0AAFA}"/>
              </a:ext>
            </a:extLst>
          </p:cNvPr>
          <p:cNvSpPr/>
          <p:nvPr/>
        </p:nvSpPr>
        <p:spPr>
          <a:xfrm>
            <a:off x="913861" y="529269"/>
            <a:ext cx="35188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latin typeface="Calibri-Bold"/>
              </a:rPr>
              <a:t>Áreas de cuadriláteros</a:t>
            </a:r>
            <a:endParaRPr lang="es-AR" sz="28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BC6AF8F-AF27-4561-8945-4ED2449EE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0444" y="2919904"/>
            <a:ext cx="5425563" cy="1820908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3B1FEF5F-4F3C-4850-9EC9-7A76A666ABB3}"/>
              </a:ext>
            </a:extLst>
          </p:cNvPr>
          <p:cNvGrpSpPr/>
          <p:nvPr/>
        </p:nvGrpSpPr>
        <p:grpSpPr>
          <a:xfrm>
            <a:off x="1446392" y="5282291"/>
            <a:ext cx="3648104" cy="1046440"/>
            <a:chOff x="5204908" y="3833336"/>
            <a:chExt cx="3648104" cy="1046440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A6C52F6E-A4E6-4482-B50B-2AD22C47C337}"/>
                </a:ext>
              </a:extLst>
            </p:cNvPr>
            <p:cNvSpPr txBox="1"/>
            <p:nvPr/>
          </p:nvSpPr>
          <p:spPr>
            <a:xfrm>
              <a:off x="5204908" y="4094946"/>
              <a:ext cx="27651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800" b="1" dirty="0"/>
                <a:t>Área del rombo =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3F648D6-FF79-4013-8AD7-619C6D0F627B}"/>
                </a:ext>
              </a:extLst>
            </p:cNvPr>
            <p:cNvSpPr/>
            <p:nvPr/>
          </p:nvSpPr>
          <p:spPr>
            <a:xfrm>
              <a:off x="7921347" y="3833336"/>
              <a:ext cx="93166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2800" b="1" dirty="0"/>
                <a:t>D x d</a:t>
              </a:r>
            </a:p>
          </p:txBody>
        </p: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4044475A-D39C-40DC-AAA1-2C253CEE18FF}"/>
                </a:ext>
              </a:extLst>
            </p:cNvPr>
            <p:cNvCxnSpPr>
              <a:cxnSpLocks/>
              <a:stCxn id="7" idx="3"/>
            </p:cNvCxnSpPr>
            <p:nvPr/>
          </p:nvCxnSpPr>
          <p:spPr>
            <a:xfrm>
              <a:off x="7970024" y="4356556"/>
              <a:ext cx="88298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13A34772-5B3C-4ACB-B1EB-7B0CA2CAC68A}"/>
                </a:ext>
              </a:extLst>
            </p:cNvPr>
            <p:cNvSpPr txBox="1"/>
            <p:nvPr/>
          </p:nvSpPr>
          <p:spPr>
            <a:xfrm>
              <a:off x="8227814" y="435655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800" b="1" dirty="0"/>
                <a:t>2</a:t>
              </a: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2E7A4D4E-4298-4360-82EE-68321CB13454}"/>
              </a:ext>
            </a:extLst>
          </p:cNvPr>
          <p:cNvGrpSpPr/>
          <p:nvPr/>
        </p:nvGrpSpPr>
        <p:grpSpPr>
          <a:xfrm>
            <a:off x="5906074" y="5218858"/>
            <a:ext cx="4109769" cy="1046440"/>
            <a:chOff x="4743243" y="3833336"/>
            <a:chExt cx="4109769" cy="1046440"/>
          </a:xfrm>
        </p:grpSpPr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5C2C270E-D9CC-4C46-BF6C-993B522ACCD2}"/>
                </a:ext>
              </a:extLst>
            </p:cNvPr>
            <p:cNvSpPr txBox="1"/>
            <p:nvPr/>
          </p:nvSpPr>
          <p:spPr>
            <a:xfrm>
              <a:off x="4743243" y="4094946"/>
              <a:ext cx="32267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800" b="1" dirty="0"/>
                <a:t>Área del romboide =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E4CDAE9-DC20-421F-AB16-2CB91307DBA8}"/>
                </a:ext>
              </a:extLst>
            </p:cNvPr>
            <p:cNvSpPr/>
            <p:nvPr/>
          </p:nvSpPr>
          <p:spPr>
            <a:xfrm>
              <a:off x="7921347" y="3833336"/>
              <a:ext cx="93166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2800" b="1" dirty="0"/>
                <a:t>D x d</a:t>
              </a:r>
            </a:p>
          </p:txBody>
        </p: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7FD4C7EA-157C-42F0-BBC2-39FAC0B083A0}"/>
                </a:ext>
              </a:extLst>
            </p:cNvPr>
            <p:cNvCxnSpPr>
              <a:cxnSpLocks/>
              <a:stCxn id="18" idx="3"/>
            </p:cNvCxnSpPr>
            <p:nvPr/>
          </p:nvCxnSpPr>
          <p:spPr>
            <a:xfrm>
              <a:off x="7970024" y="4356556"/>
              <a:ext cx="88298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0F60428D-8B3B-47BE-999B-29587EE8D4FF}"/>
                </a:ext>
              </a:extLst>
            </p:cNvPr>
            <p:cNvSpPr txBox="1"/>
            <p:nvPr/>
          </p:nvSpPr>
          <p:spPr>
            <a:xfrm>
              <a:off x="8227814" y="435655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800" b="1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486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215D6EF-9666-4366-B740-63CB683C0570}"/>
              </a:ext>
            </a:extLst>
          </p:cNvPr>
          <p:cNvSpPr/>
          <p:nvPr/>
        </p:nvSpPr>
        <p:spPr>
          <a:xfrm>
            <a:off x="741130" y="1612482"/>
            <a:ext cx="10366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err="1">
                <a:solidFill>
                  <a:srgbClr val="211D1E"/>
                </a:solidFill>
                <a:latin typeface="Cronos Pro Light"/>
              </a:rPr>
              <a:t>Con</a:t>
            </a:r>
            <a:r>
              <a:rPr lang="pt-BR" sz="2800" dirty="0">
                <a:solidFill>
                  <a:srgbClr val="211D1E"/>
                </a:solidFill>
                <a:latin typeface="Cronos Pro Light"/>
              </a:rPr>
              <a:t> dos </a:t>
            </a:r>
            <a:r>
              <a:rPr lang="pt-BR" sz="2800" b="1" dirty="0" err="1">
                <a:solidFill>
                  <a:srgbClr val="211D1E"/>
                </a:solidFill>
                <a:latin typeface="Cronos Pro Light"/>
              </a:rPr>
              <a:t>trapecios</a:t>
            </a:r>
            <a:r>
              <a:rPr lang="pt-BR" sz="2800" dirty="0">
                <a:solidFill>
                  <a:srgbClr val="211D1E"/>
                </a:solidFill>
                <a:latin typeface="Cronos Pro Light"/>
              </a:rPr>
              <a:t> iguales se forma </a:t>
            </a:r>
            <a:r>
              <a:rPr lang="pt-BR" sz="2800" dirty="0" err="1">
                <a:solidFill>
                  <a:srgbClr val="211D1E"/>
                </a:solidFill>
                <a:latin typeface="Cronos Pro Light"/>
              </a:rPr>
              <a:t>un</a:t>
            </a:r>
            <a:r>
              <a:rPr lang="pt-BR" sz="2800" dirty="0">
                <a:solidFill>
                  <a:srgbClr val="211D1E"/>
                </a:solidFill>
                <a:latin typeface="Cronos Pro Light"/>
              </a:rPr>
              <a:t> paralelogramo de igual altura. </a:t>
            </a:r>
            <a:endParaRPr lang="es-AR" sz="28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729A35F-281F-42CF-97FB-6C2424997A1B}"/>
              </a:ext>
            </a:extLst>
          </p:cNvPr>
          <p:cNvSpPr/>
          <p:nvPr/>
        </p:nvSpPr>
        <p:spPr>
          <a:xfrm>
            <a:off x="913861" y="529269"/>
            <a:ext cx="35188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latin typeface="Calibri-Bold"/>
              </a:rPr>
              <a:t>Áreas de cuadriláteros</a:t>
            </a:r>
            <a:endParaRPr lang="es-AR" sz="2800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456B5505-E906-4707-A277-5C95C5B213C4}"/>
              </a:ext>
            </a:extLst>
          </p:cNvPr>
          <p:cNvGrpSpPr/>
          <p:nvPr/>
        </p:nvGrpSpPr>
        <p:grpSpPr>
          <a:xfrm>
            <a:off x="3869619" y="4722299"/>
            <a:ext cx="4831121" cy="1046440"/>
            <a:chOff x="4743243" y="3833336"/>
            <a:chExt cx="4831121" cy="1046440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6267D4D1-482B-40CB-A2FC-F45E6482F0D7}"/>
                </a:ext>
              </a:extLst>
            </p:cNvPr>
            <p:cNvSpPr txBox="1"/>
            <p:nvPr/>
          </p:nvSpPr>
          <p:spPr>
            <a:xfrm>
              <a:off x="4743243" y="4094946"/>
              <a:ext cx="30004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800" b="1" dirty="0"/>
                <a:t>Área del trapecio =</a:t>
              </a: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FA32521C-B094-4A1A-A854-7216D4D5CF1C}"/>
                </a:ext>
              </a:extLst>
            </p:cNvPr>
            <p:cNvSpPr/>
            <p:nvPr/>
          </p:nvSpPr>
          <p:spPr>
            <a:xfrm>
              <a:off x="7743680" y="3833336"/>
              <a:ext cx="165301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2800" b="1" dirty="0"/>
                <a:t>(B + b) x a</a:t>
              </a:r>
            </a:p>
          </p:txBody>
        </p: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951B9401-9DDD-45ED-8E8C-C6B22260C426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>
              <a:off x="7743680" y="4356556"/>
              <a:ext cx="183068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00B1F891-7004-475B-BF57-D6B2CD6980FA}"/>
                </a:ext>
              </a:extLst>
            </p:cNvPr>
            <p:cNvSpPr txBox="1"/>
            <p:nvPr/>
          </p:nvSpPr>
          <p:spPr>
            <a:xfrm>
              <a:off x="8401264" y="4356556"/>
              <a:ext cx="3674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2800" b="1" dirty="0"/>
                <a:t>2</a:t>
              </a:r>
            </a:p>
          </p:txBody>
        </p:sp>
      </p:grpSp>
      <p:pic>
        <p:nvPicPr>
          <p:cNvPr id="10" name="Imagen 9">
            <a:extLst>
              <a:ext uri="{FF2B5EF4-FFF2-40B4-BE49-F238E27FC236}">
                <a16:creationId xmlns:a16="http://schemas.microsoft.com/office/drawing/2014/main" id="{D5AE430C-490F-419D-8210-2E49FF14B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4401" y="2648800"/>
            <a:ext cx="4083197" cy="176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411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6530507-307A-4D03-842A-00DBACB5E09A}"/>
              </a:ext>
            </a:extLst>
          </p:cNvPr>
          <p:cNvSpPr/>
          <p:nvPr/>
        </p:nvSpPr>
        <p:spPr>
          <a:xfrm>
            <a:off x="754964" y="1351730"/>
            <a:ext cx="101052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Calibri-Light"/>
              </a:rPr>
              <a:t>Para calcular el área de un polígono cualquiera, se lo puede descomponer en triángulos u otras figuras conocidas, y sumar sus áreas.</a:t>
            </a:r>
            <a:endParaRPr lang="es-AR" sz="2400" dirty="0"/>
          </a:p>
        </p:txBody>
      </p:sp>
      <p:pic>
        <p:nvPicPr>
          <p:cNvPr id="4" name="Imagen 3" descr="Forma, Flecha&#10;&#10;Descripción generada automáticamente">
            <a:extLst>
              <a:ext uri="{FF2B5EF4-FFF2-40B4-BE49-F238E27FC236}">
                <a16:creationId xmlns:a16="http://schemas.microsoft.com/office/drawing/2014/main" id="{94ABF952-08DF-45A5-BF7B-504CC3C645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17084" y="1719301"/>
            <a:ext cx="2857500" cy="571500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08C77FF-3428-4442-A382-A9F9F91636BF}"/>
              </a:ext>
            </a:extLst>
          </p:cNvPr>
          <p:cNvSpPr/>
          <p:nvPr/>
        </p:nvSpPr>
        <p:spPr>
          <a:xfrm>
            <a:off x="754964" y="423733"/>
            <a:ext cx="31939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latin typeface="Calibri-Bold"/>
              </a:rPr>
              <a:t>Área de un polígono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4089879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C892D23A-4340-4151-AE24-9613790389BB}"/>
              </a:ext>
            </a:extLst>
          </p:cNvPr>
          <p:cNvSpPr/>
          <p:nvPr/>
        </p:nvSpPr>
        <p:spPr>
          <a:xfrm>
            <a:off x="847242" y="796555"/>
            <a:ext cx="43376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>
                <a:latin typeface="Calibri-Bold"/>
              </a:rPr>
              <a:t>Área de un polígono regular</a:t>
            </a:r>
            <a:endParaRPr lang="es-AR" sz="28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2471758-2D80-4DD1-82E9-1D8DDEC8CDE5}"/>
              </a:ext>
            </a:extLst>
          </p:cNvPr>
          <p:cNvSpPr/>
          <p:nvPr/>
        </p:nvSpPr>
        <p:spPr>
          <a:xfrm>
            <a:off x="684627" y="1771581"/>
            <a:ext cx="74464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211D1E"/>
                </a:solidFill>
                <a:latin typeface="Cronos Pro Light"/>
              </a:rPr>
              <a:t>Para hallar el área de un </a:t>
            </a:r>
            <a:r>
              <a:rPr lang="es-MX" sz="2400" b="1" dirty="0">
                <a:solidFill>
                  <a:srgbClr val="211D1E"/>
                </a:solidFill>
                <a:latin typeface="Cronos Pro"/>
              </a:rPr>
              <a:t>polígono regular</a:t>
            </a:r>
            <a:r>
              <a:rPr lang="es-MX" sz="2400" dirty="0">
                <a:solidFill>
                  <a:srgbClr val="211D1E"/>
                </a:solidFill>
                <a:latin typeface="Cronos Pro Light"/>
              </a:rPr>
              <a:t> se lo puede descomponer en triángulos iguales como muestra el dibujo, calcular el área de uno de ellos y multiplicarla por la cantidad de triángulos.</a:t>
            </a:r>
            <a:endParaRPr lang="es-AR" sz="24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DB1D399-1B1C-4922-BEF7-735CFA53ECDB}"/>
              </a:ext>
            </a:extLst>
          </p:cNvPr>
          <p:cNvSpPr/>
          <p:nvPr/>
        </p:nvSpPr>
        <p:spPr>
          <a:xfrm>
            <a:off x="684627" y="3423716"/>
            <a:ext cx="56036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211D1E"/>
                </a:solidFill>
                <a:latin typeface="Cronos Pro Light"/>
              </a:rPr>
              <a:t>La altura de cada </a:t>
            </a:r>
            <a:r>
              <a:rPr lang="pt-BR" sz="2400" dirty="0" err="1">
                <a:solidFill>
                  <a:srgbClr val="211D1E"/>
                </a:solidFill>
                <a:latin typeface="Cronos Pro Light"/>
              </a:rPr>
              <a:t>triángulo</a:t>
            </a:r>
            <a:r>
              <a:rPr lang="pt-BR" sz="2400" dirty="0">
                <a:solidFill>
                  <a:srgbClr val="211D1E"/>
                </a:solidFill>
                <a:latin typeface="Cronos Pro Light"/>
              </a:rPr>
              <a:t> formado se </a:t>
            </a:r>
            <a:r>
              <a:rPr lang="pt-BR" sz="2400" dirty="0" err="1">
                <a:solidFill>
                  <a:srgbClr val="211D1E"/>
                </a:solidFill>
                <a:latin typeface="Cronos Pro Light"/>
              </a:rPr>
              <a:t>llama</a:t>
            </a:r>
            <a:r>
              <a:rPr lang="pt-BR" sz="2400" dirty="0">
                <a:solidFill>
                  <a:srgbClr val="211D1E"/>
                </a:solidFill>
                <a:latin typeface="Cronos Pro Light"/>
              </a:rPr>
              <a:t> </a:t>
            </a:r>
            <a:r>
              <a:rPr lang="pt-BR" sz="2400" b="1" dirty="0" err="1">
                <a:solidFill>
                  <a:srgbClr val="B53589"/>
                </a:solidFill>
                <a:latin typeface="Cronos Pro Light"/>
              </a:rPr>
              <a:t>apotema</a:t>
            </a:r>
            <a:r>
              <a:rPr lang="pt-BR" sz="2400" b="1" dirty="0">
                <a:solidFill>
                  <a:srgbClr val="B53589"/>
                </a:solidFill>
                <a:latin typeface="Cronos Pro Light"/>
              </a:rPr>
              <a:t> </a:t>
            </a:r>
            <a:r>
              <a:rPr lang="pt-BR" sz="2400" dirty="0">
                <a:solidFill>
                  <a:srgbClr val="211D1E"/>
                </a:solidFill>
                <a:latin typeface="Cronos Pro Light"/>
              </a:rPr>
              <a:t>(</a:t>
            </a:r>
            <a:r>
              <a:rPr lang="pt-BR" sz="2400" dirty="0" err="1">
                <a:solidFill>
                  <a:srgbClr val="211D1E"/>
                </a:solidFill>
                <a:latin typeface="Cronos Pro Light"/>
              </a:rPr>
              <a:t>ap</a:t>
            </a:r>
            <a:r>
              <a:rPr lang="pt-BR" sz="2400" dirty="0">
                <a:solidFill>
                  <a:srgbClr val="211D1E"/>
                </a:solidFill>
                <a:latin typeface="Cronos Pro Light"/>
              </a:rPr>
              <a:t>).</a:t>
            </a:r>
            <a:endParaRPr lang="es-AR" sz="240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C041D5B-4FBF-4D71-A54A-A1D755AF9EB0}"/>
              </a:ext>
            </a:extLst>
          </p:cNvPr>
          <p:cNvSpPr/>
          <p:nvPr/>
        </p:nvSpPr>
        <p:spPr>
          <a:xfrm>
            <a:off x="684627" y="4337187"/>
            <a:ext cx="5093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>
                <a:latin typeface="Calibri" panose="020F0502020204030204" pitchFamily="34" charset="0"/>
              </a:rPr>
              <a:t>También se puede utilizar esta fórmula:</a:t>
            </a:r>
            <a:endParaRPr lang="es-AR" sz="2400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0F810253-088F-415F-81AA-1256C81935A5}"/>
              </a:ext>
            </a:extLst>
          </p:cNvPr>
          <p:cNvGrpSpPr/>
          <p:nvPr/>
        </p:nvGrpSpPr>
        <p:grpSpPr>
          <a:xfrm>
            <a:off x="1696179" y="5250658"/>
            <a:ext cx="7578182" cy="1084197"/>
            <a:chOff x="3514556" y="3833336"/>
            <a:chExt cx="7578182" cy="1084197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F5341C04-40FF-466B-ADAE-6F593D954BA6}"/>
                </a:ext>
              </a:extLst>
            </p:cNvPr>
            <p:cNvSpPr txBox="1"/>
            <p:nvPr/>
          </p:nvSpPr>
          <p:spPr>
            <a:xfrm>
              <a:off x="3514556" y="4132703"/>
              <a:ext cx="42206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800" b="1" dirty="0"/>
                <a:t>Área del polígono regular =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559C1B12-D48F-459A-8003-B108AB1E96CB}"/>
                </a:ext>
              </a:extLst>
            </p:cNvPr>
            <p:cNvSpPr/>
            <p:nvPr/>
          </p:nvSpPr>
          <p:spPr>
            <a:xfrm>
              <a:off x="7743680" y="3833336"/>
              <a:ext cx="334905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2800" b="1" dirty="0"/>
                <a:t>perímetro x apotema</a:t>
              </a:r>
            </a:p>
          </p:txBody>
        </p: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395EFC80-BE1F-4C27-AEAF-CC69867AEA53}"/>
                </a:ext>
              </a:extLst>
            </p:cNvPr>
            <p:cNvCxnSpPr>
              <a:cxnSpLocks/>
              <a:stCxn id="7" idx="3"/>
            </p:cNvCxnSpPr>
            <p:nvPr/>
          </p:nvCxnSpPr>
          <p:spPr>
            <a:xfrm>
              <a:off x="7735199" y="4394313"/>
              <a:ext cx="335753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68A051A8-32C2-4D71-89AB-6F2C21A97B21}"/>
                </a:ext>
              </a:extLst>
            </p:cNvPr>
            <p:cNvSpPr txBox="1"/>
            <p:nvPr/>
          </p:nvSpPr>
          <p:spPr>
            <a:xfrm>
              <a:off x="9293009" y="4394313"/>
              <a:ext cx="3674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2800" b="1" dirty="0"/>
                <a:t>2</a:t>
              </a:r>
            </a:p>
          </p:txBody>
        </p:sp>
      </p:grpSp>
      <p:pic>
        <p:nvPicPr>
          <p:cNvPr id="12" name="Imagen 11">
            <a:extLst>
              <a:ext uri="{FF2B5EF4-FFF2-40B4-BE49-F238E27FC236}">
                <a16:creationId xmlns:a16="http://schemas.microsoft.com/office/drawing/2014/main" id="{CF119CA6-3205-42E1-86F4-900670A42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363" y="3029635"/>
            <a:ext cx="4346552" cy="217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26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5B59003-A6CB-4F66-997B-F4601F915D3B}"/>
              </a:ext>
            </a:extLst>
          </p:cNvPr>
          <p:cNvSpPr/>
          <p:nvPr/>
        </p:nvSpPr>
        <p:spPr>
          <a:xfrm>
            <a:off x="958962" y="852826"/>
            <a:ext cx="44730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latin typeface="Calibri-Bold"/>
              </a:rPr>
              <a:t>Longitud de la circunferencia</a:t>
            </a:r>
            <a:endParaRPr lang="es-AR" sz="28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6FA37AD-FEEF-486A-B933-C11F6A9195C6}"/>
              </a:ext>
            </a:extLst>
          </p:cNvPr>
          <p:cNvSpPr/>
          <p:nvPr/>
        </p:nvSpPr>
        <p:spPr>
          <a:xfrm>
            <a:off x="698694" y="1822102"/>
            <a:ext cx="1047105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ArialMT"/>
              </a:rPr>
              <a:t>Si</a:t>
            </a:r>
            <a:r>
              <a:rPr lang="es-MX" sz="36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s-MX" sz="2400" dirty="0">
                <a:latin typeface="ArialMT"/>
              </a:rPr>
              <a:t>se divide la longitud (L) de cualquier circunferencia por su diámetro (d), se obtiene siempre el mismo número, que se simboliza con la letra griega </a:t>
            </a:r>
            <a:r>
              <a:rPr lang="es-MX" sz="2800" b="0" i="0" u="none" strike="noStrike" baseline="0" dirty="0">
                <a:latin typeface="TimesNewRomanPSMT"/>
              </a:rPr>
              <a:t>π </a:t>
            </a:r>
            <a:r>
              <a:rPr lang="es-MX" sz="2400" dirty="0">
                <a:latin typeface="ArialMT"/>
              </a:rPr>
              <a:t>(pi).</a:t>
            </a:r>
            <a:endParaRPr lang="es-AR" sz="24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1048F90-54D8-4B83-8098-51EBDBE110AA}"/>
              </a:ext>
            </a:extLst>
          </p:cNvPr>
          <p:cNvSpPr/>
          <p:nvPr/>
        </p:nvSpPr>
        <p:spPr>
          <a:xfrm>
            <a:off x="3512384" y="5978736"/>
            <a:ext cx="3839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latin typeface="UniversLTStd-Light"/>
              </a:rPr>
              <a:t>Se puede tomar </a:t>
            </a:r>
            <a:r>
              <a:rPr lang="es-MX" sz="2800" b="0" i="0" u="none" strike="noStrike" baseline="0" dirty="0">
                <a:latin typeface="TimesNewRomanPSMT"/>
              </a:rPr>
              <a:t>π</a:t>
            </a:r>
            <a:r>
              <a:rPr lang="es-AR" sz="2800" dirty="0">
                <a:latin typeface="SymbolMT"/>
              </a:rPr>
              <a:t> </a:t>
            </a:r>
            <a:r>
              <a:rPr lang="es-AR" sz="2800" dirty="0">
                <a:latin typeface="UniversLTStd-Light"/>
              </a:rPr>
              <a:t>= 3,14.</a:t>
            </a:r>
            <a:endParaRPr lang="es-AR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36B5270F-F367-4409-82EE-3360D9B38E1D}"/>
                  </a:ext>
                </a:extLst>
              </p:cNvPr>
              <p:cNvSpPr txBox="1"/>
              <p:nvPr/>
            </p:nvSpPr>
            <p:spPr>
              <a:xfrm>
                <a:off x="1006566" y="4432192"/>
                <a:ext cx="3535391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sz="3200" b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3200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num>
                        <m:den>
                          <m:r>
                            <a:rPr lang="es-AR" sz="3200" b="1" i="1">
                              <a:latin typeface="Cambria Math" panose="02040503050406030204" pitchFamily="18" charset="0"/>
                            </a:rPr>
                            <m:t>𝒅</m:t>
                          </m:r>
                        </m:den>
                      </m:f>
                      <m:r>
                        <a:rPr lang="es-AR" sz="32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3200" b="1" i="1"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s-AR" sz="3200" b="1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s-AR" sz="3200" b="1" i="1"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s-AR" sz="32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3200" b="1" i="1"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s-AR" sz="3200" b="1" i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s-AR" sz="3200" b="1" i="1">
                          <a:latin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es-AR" sz="3200" b="1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36B5270F-F367-4409-82EE-3360D9B38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566" y="4432192"/>
                <a:ext cx="3535391" cy="9219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n 6">
            <a:extLst>
              <a:ext uri="{FF2B5EF4-FFF2-40B4-BE49-F238E27FC236}">
                <a16:creationId xmlns:a16="http://schemas.microsoft.com/office/drawing/2014/main" id="{D44025A4-2FA7-4582-8265-B66BBE17C2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64" r="4207"/>
          <a:stretch/>
        </p:blipFill>
        <p:spPr>
          <a:xfrm>
            <a:off x="7899431" y="3135342"/>
            <a:ext cx="3286003" cy="321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718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A8259F3-687A-41A1-9076-A65FC36810F6}"/>
              </a:ext>
            </a:extLst>
          </p:cNvPr>
          <p:cNvSpPr/>
          <p:nvPr/>
        </p:nvSpPr>
        <p:spPr>
          <a:xfrm>
            <a:off x="1030019" y="1007571"/>
            <a:ext cx="24967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latin typeface="Calibri-Bold"/>
              </a:rPr>
              <a:t>Área del círculo</a:t>
            </a:r>
            <a:endParaRPr lang="es-AR" sz="28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DEF1F76-7180-4985-B5A5-D558CD29974B}"/>
              </a:ext>
            </a:extLst>
          </p:cNvPr>
          <p:cNvSpPr/>
          <p:nvPr/>
        </p:nvSpPr>
        <p:spPr>
          <a:xfrm>
            <a:off x="1030019" y="1853810"/>
            <a:ext cx="93800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latin typeface="ArialMT"/>
              </a:rPr>
              <a:t>Para calcular el área de un círculo de radio </a:t>
            </a:r>
            <a:r>
              <a:rPr lang="es-MX" sz="2800" b="1" dirty="0">
                <a:latin typeface="ArialMT"/>
              </a:rPr>
              <a:t>r </a:t>
            </a:r>
            <a:r>
              <a:rPr lang="es-MX" sz="2800" dirty="0">
                <a:latin typeface="ArialMT"/>
              </a:rPr>
              <a:t>se usa la siguiente fórmula:</a:t>
            </a:r>
            <a:endParaRPr lang="es-AR" sz="28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87A8959-ABF5-4110-AD7C-A73CE948D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7910" y="3191741"/>
            <a:ext cx="2172287" cy="2096860"/>
          </a:xfrm>
          <a:prstGeom prst="rect">
            <a:avLst/>
          </a:prstGeom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F74860D5-9BF8-4426-82ED-7546CF6E9D1A}"/>
              </a:ext>
            </a:extLst>
          </p:cNvPr>
          <p:cNvGrpSpPr/>
          <p:nvPr/>
        </p:nvGrpSpPr>
        <p:grpSpPr>
          <a:xfrm>
            <a:off x="1696380" y="4210627"/>
            <a:ext cx="4130170" cy="552764"/>
            <a:chOff x="1696380" y="4210627"/>
            <a:chExt cx="4130170" cy="552764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75E9599C-18BA-4BD5-94C5-C54A4B382077}"/>
                </a:ext>
              </a:extLst>
            </p:cNvPr>
            <p:cNvSpPr/>
            <p:nvPr/>
          </p:nvSpPr>
          <p:spPr>
            <a:xfrm>
              <a:off x="1696380" y="4240171"/>
              <a:ext cx="319029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2800" b="1" dirty="0">
                  <a:latin typeface="ArialMT"/>
                </a:rPr>
                <a:t>Área del círculo =</a:t>
              </a:r>
              <a:endParaRPr lang="es-AR" sz="2800" b="1" baseline="300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Rectángulo 5">
                  <a:extLst>
                    <a:ext uri="{FF2B5EF4-FFF2-40B4-BE49-F238E27FC236}">
                      <a16:creationId xmlns:a16="http://schemas.microsoft.com/office/drawing/2014/main" id="{75BB6084-67BA-4C08-BDAF-4F03419BADEB}"/>
                    </a:ext>
                  </a:extLst>
                </p:cNvPr>
                <p:cNvSpPr/>
                <p:nvPr/>
              </p:nvSpPr>
              <p:spPr>
                <a:xfrm>
                  <a:off x="4816337" y="4210627"/>
                  <a:ext cx="1010213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AR" sz="2800" b="1" i="1">
                          <a:latin typeface="Cambria Math" panose="02040503050406030204" pitchFamily="18" charset="0"/>
                        </a:rPr>
                        <m:t>𝝅</m:t>
                      </m:r>
                    </m:oMath>
                  </a14:m>
                  <a:r>
                    <a:rPr lang="es-AR" sz="2800" b="1" dirty="0"/>
                    <a:t> x r</a:t>
                  </a:r>
                  <a:r>
                    <a:rPr lang="es-AR" sz="2800" b="1" baseline="30000" dirty="0"/>
                    <a:t>2</a:t>
                  </a:r>
                  <a:endParaRPr lang="es-AR" sz="2800" b="1" dirty="0"/>
                </a:p>
              </p:txBody>
            </p:sp>
          </mc:Choice>
          <mc:Fallback>
            <p:sp>
              <p:nvSpPr>
                <p:cNvPr id="6" name="Rectángulo 5">
                  <a:extLst>
                    <a:ext uri="{FF2B5EF4-FFF2-40B4-BE49-F238E27FC236}">
                      <a16:creationId xmlns:a16="http://schemas.microsoft.com/office/drawing/2014/main" id="{75BB6084-67BA-4C08-BDAF-4F03419BADE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16337" y="4210627"/>
                  <a:ext cx="1010213" cy="523220"/>
                </a:xfrm>
                <a:prstGeom prst="rect">
                  <a:avLst/>
                </a:prstGeom>
                <a:blipFill>
                  <a:blip r:embed="rId3"/>
                  <a:stretch>
                    <a:fillRect t="-11628" r="-4217" b="-32558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783700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Panorámica</PresentationFormat>
  <Paragraphs>38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22" baseType="lpstr">
      <vt:lpstr>Arial</vt:lpstr>
      <vt:lpstr>ArialMT</vt:lpstr>
      <vt:lpstr>Calibri</vt:lpstr>
      <vt:lpstr>Calibri Light</vt:lpstr>
      <vt:lpstr>Calibri-Bold</vt:lpstr>
      <vt:lpstr>Calibri-Light</vt:lpstr>
      <vt:lpstr>Cambria Math</vt:lpstr>
      <vt:lpstr>Cronos Pro</vt:lpstr>
      <vt:lpstr>Cronos Pro Light</vt:lpstr>
      <vt:lpstr>SymbolMT</vt:lpstr>
      <vt:lpstr>TimesNewRomanPSMT</vt:lpstr>
      <vt:lpstr>UniversLTStd-Light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1</cp:revision>
  <dcterms:created xsi:type="dcterms:W3CDTF">2021-07-28T14:58:35Z</dcterms:created>
  <dcterms:modified xsi:type="dcterms:W3CDTF">2021-07-28T14:58:39Z</dcterms:modified>
</cp:coreProperties>
</file>