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B9DD3-54F8-46A9-8036-1E96551C6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35D609-052B-4DE1-A961-B0F98C3DA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F444F-0579-4387-BCBC-98D00B4B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FC2B72-76C2-4E66-BD68-03C72823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F17DF7-6637-4C1A-9694-28FF87EC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749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B87ED-FD5C-43D0-AC4C-34DA6DA2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220F3D-1FF7-473D-A024-1AE2B45FD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C2798-B523-421B-900F-916AF8F0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43CD1C-9F83-48F8-A673-9D594F38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177BFD-28C5-496C-AD93-2DFAB0680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57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5E979D-C5C6-4067-A374-5759A8A73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749E5F-1664-424D-A259-3E9F3B445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A8C32F-509A-46AE-8C05-1DC459AE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30C282-0F49-4911-B991-398E7F15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7240B-02A6-4951-B481-CD65F50F1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550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A34EC-0BEB-4361-8551-8D3EF52C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B55766-F2CB-414A-817F-27DB0033F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CEE717-34A1-4F4B-8C2D-F4B84442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7EA3AB-363D-4008-B2DE-7C4031C90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BF341C-FB0A-4D0B-9603-C9DAC1CA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71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FF25E-87A8-4A04-B163-AFD0207CA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9B4CB5-F7FC-466F-8212-1BC489039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3F1015-D321-400D-8298-3EE89DFB4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99A51-96E6-48B1-ADFF-1683281F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43462-A731-4A6F-9A08-685A562C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21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45DB1-CDEE-45EC-9C78-6E4452F0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C8FE11-9465-4340-B482-662A356EA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6825BE-31FC-4FCD-88F6-FE17D7A00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AFFBA9-CA3F-4886-81A3-B3D972F89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FF267B-5488-45FA-9D55-C0D61751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46EBF2-D296-4EBF-8473-B8B88943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008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75F3E-5EE9-4333-9479-FDA83EB9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03925B-28F2-425F-8086-4EFF21F75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C12ABF-77C1-40CB-A770-328A72C06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87262F-9ECB-4176-BA26-0049F81D0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FCA6AB-4C62-4481-A491-EE45F29A6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B65B44-FDCA-4A47-9699-11388F49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26B8D8-91A9-4FD1-B2D0-F05AB946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E3132A-98F8-4790-AD6A-2A4FDC9D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311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00DB4-C65C-400D-A7FE-DB45395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119879-D2AA-4607-B241-C63EFC54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1CE930-8897-45F4-95BE-BE72847F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C7AB95-4E09-4619-8300-10DA0DB7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302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0F4313-D159-4BBE-A042-DCA96FD3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182C66-2C23-4116-AF27-2BBBEEF5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A7FE22-8CF8-4839-B826-03B14C62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304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98781-1521-47E6-B947-CEA35D388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22B34B-21D4-478C-B969-80508D6C4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B66D58-56C4-4395-BD14-C66F50D77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96FB46-E0E1-47D8-BB3B-BF3D53124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1632A-7666-42C3-A34E-7C66C8B2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5ACE35-C1C4-4394-BB8D-90F0055B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467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3304D-4083-4966-99C2-7C57F593C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08277F-362F-41E8-8575-57FBB5FB0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AF9C3B-C44F-4AB6-9ACA-60F68DBD2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B03154-D588-4029-84A4-460F5884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836A50-E83D-4BCC-BBDA-E356BD66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38CC48-F63F-4C0D-8C6C-C5C21195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081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01FC46-3775-40E7-AA62-A16CF0A1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857A71-A43F-4D47-A001-201D781EA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854061-B044-4FCE-B146-A3C147053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91CE-D1EC-4E96-BEC1-3652F8D9001A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C807AA-F625-4167-966A-8C2529AC7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40961-AB09-43C6-ADF2-A95892E95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A4A4E-B83F-4DEA-BFF6-E955EC7200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644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2B8135-A2F0-4182-8719-2F3D0B7854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" r="52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6A469B5-79A6-4C6E-A08B-D21B3CF41501}"/>
              </a:ext>
            </a:extLst>
          </p:cNvPr>
          <p:cNvSpPr txBox="1"/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Perímetros y áreas</a:t>
            </a:r>
          </a:p>
        </p:txBody>
      </p:sp>
    </p:spTree>
    <p:extLst>
      <p:ext uri="{BB962C8B-B14F-4D97-AF65-F5344CB8AC3E}">
        <p14:creationId xmlns:p14="http://schemas.microsoft.com/office/powerpoint/2010/main" val="3461182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22ED802-0B18-40BB-BF55-C7095999A372}"/>
              </a:ext>
            </a:extLst>
          </p:cNvPr>
          <p:cNvSpPr/>
          <p:nvPr/>
        </p:nvSpPr>
        <p:spPr>
          <a:xfrm>
            <a:off x="314751" y="388593"/>
            <a:ext cx="6026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eciliaLTStd-Bold"/>
              </a:rPr>
              <a:t>PERÍMETROS. UNIDADES DE LONGITUD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22E815E-E954-4A6E-A511-C10E13917D10}"/>
              </a:ext>
            </a:extLst>
          </p:cNvPr>
          <p:cNvSpPr/>
          <p:nvPr/>
        </p:nvSpPr>
        <p:spPr>
          <a:xfrm>
            <a:off x="642425" y="1168848"/>
            <a:ext cx="10527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UniversLTStd-Light"/>
              </a:rPr>
              <a:t>Para hallar el perímetro de una figura, se mide su contorno. Si la figura es un polígono, sumamos las longitudes de sus lados, todas expresadas en la misma unidad.</a:t>
            </a: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251D836-67B8-4013-9C0F-D95B274E7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25" y="2278379"/>
            <a:ext cx="10672790" cy="9712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373E2FC-4069-4E9A-BDFE-BD3D2D80132C}"/>
              </a:ext>
            </a:extLst>
          </p:cNvPr>
          <p:cNvSpPr/>
          <p:nvPr/>
        </p:nvSpPr>
        <p:spPr>
          <a:xfrm>
            <a:off x="642425" y="381139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UniversLTStd-Bold"/>
              </a:rPr>
              <a:t>Ejemplo: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F192718-A638-4754-B842-9E53A8B73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64" y="4690036"/>
            <a:ext cx="7335565" cy="8667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B7397-F451-422D-BE66-539A983D48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5376" y="4489368"/>
            <a:ext cx="2609839" cy="11997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847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F2AC1C6-15D1-4125-9087-120F38A140C9}"/>
              </a:ext>
            </a:extLst>
          </p:cNvPr>
          <p:cNvSpPr/>
          <p:nvPr/>
        </p:nvSpPr>
        <p:spPr>
          <a:xfrm>
            <a:off x="619276" y="515202"/>
            <a:ext cx="5169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eciliaLTStd-Bold"/>
              </a:rPr>
              <a:t>ÁREAS. UNIDADES DE SUPERFICIE</a:t>
            </a:r>
            <a:endParaRPr lang="es-AR" sz="28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42C0D09-31DE-4011-80E6-29FCCB9011A9}"/>
              </a:ext>
            </a:extLst>
          </p:cNvPr>
          <p:cNvSpPr/>
          <p:nvPr/>
        </p:nvSpPr>
        <p:spPr>
          <a:xfrm>
            <a:off x="464531" y="1320413"/>
            <a:ext cx="115727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Para medir superficies, podemos usar como unidad de medida un cuadradito, un rectangulito, etc., o bien unidades convencionales, como el metro cuadrado (m</a:t>
            </a:r>
            <a:r>
              <a:rPr lang="es-MX" sz="3200" b="0" i="0" u="none" strike="noStrike" baseline="30000" dirty="0">
                <a:solidFill>
                  <a:srgbClr val="000000"/>
                </a:solidFill>
                <a:latin typeface="UniversLTStd-Light"/>
              </a:rPr>
              <a:t>2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) o el centímetro cuadrado (cm</a:t>
            </a:r>
            <a:r>
              <a:rPr lang="es-MX" sz="3200" b="0" i="0" u="none" strike="noStrike" baseline="30000" dirty="0">
                <a:solidFill>
                  <a:srgbClr val="000000"/>
                </a:solidFill>
                <a:latin typeface="UniversLTStd-Light"/>
              </a:rPr>
              <a:t>2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).</a:t>
            </a:r>
          </a:p>
          <a:p>
            <a:endParaRPr lang="es-MX" sz="2400" b="1" dirty="0">
              <a:solidFill>
                <a:srgbClr val="FF7300"/>
              </a:solidFill>
              <a:latin typeface="UniversLTStd-Bold"/>
            </a:endParaRPr>
          </a:p>
          <a:p>
            <a:endParaRPr lang="es-MX" sz="2400" b="1" dirty="0">
              <a:solidFill>
                <a:srgbClr val="FF7300"/>
              </a:solidFill>
              <a:latin typeface="UniversLTStd-Bold"/>
            </a:endParaRPr>
          </a:p>
          <a:p>
            <a:endParaRPr lang="es-MX" sz="2400" b="1" dirty="0">
              <a:solidFill>
                <a:srgbClr val="FF7300"/>
              </a:solidFill>
              <a:latin typeface="UniversLTStd-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Un cuadrado de 1 m de lado ocupa una superficie que mide un metro cuadrado; decimos que su área es de 1m</a:t>
            </a:r>
            <a:r>
              <a:rPr lang="es-MX" sz="3200" b="0" i="0" u="none" strike="noStrike" baseline="30000" dirty="0">
                <a:solidFill>
                  <a:srgbClr val="000000"/>
                </a:solidFill>
                <a:latin typeface="UniversLTStd-Light"/>
              </a:rPr>
              <a:t>2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Un cuadrado de 1 cm de lado, como el verde, tiene un área de 1 cm</a:t>
            </a:r>
            <a:r>
              <a:rPr lang="es-MX" sz="3200" b="0" i="0" u="none" strike="noStrike" baseline="30000" dirty="0">
                <a:solidFill>
                  <a:srgbClr val="000000"/>
                </a:solidFill>
                <a:latin typeface="UniversLTStd-Light"/>
              </a:rPr>
              <a:t>2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C3CF803-8720-4CB8-BFB2-CEB0E4470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210" y="4108706"/>
            <a:ext cx="942975" cy="733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364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852A343-D5A3-42F3-99CC-1BC796047579}"/>
              </a:ext>
            </a:extLst>
          </p:cNvPr>
          <p:cNvSpPr/>
          <p:nvPr/>
        </p:nvSpPr>
        <p:spPr>
          <a:xfrm>
            <a:off x="619276" y="515202"/>
            <a:ext cx="5169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eciliaLTStd-Bold"/>
              </a:rPr>
              <a:t>ÁREAS. UNIDADES DE SUPERFICIE</a:t>
            </a:r>
            <a:endParaRPr lang="es-AR" sz="28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E1840F1-43D0-400E-A1FE-210DC22A9970}"/>
              </a:ext>
            </a:extLst>
          </p:cNvPr>
          <p:cNvSpPr/>
          <p:nvPr/>
        </p:nvSpPr>
        <p:spPr>
          <a:xfrm>
            <a:off x="403274" y="1560566"/>
            <a:ext cx="11385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Para averiguar el </a:t>
            </a:r>
            <a:r>
              <a:rPr lang="es-MX" sz="2400" b="1" dirty="0">
                <a:solidFill>
                  <a:schemeClr val="accent1"/>
                </a:solidFill>
                <a:latin typeface="UniversLTStd-Bold"/>
              </a:rPr>
              <a:t>área de un rectángulo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multiplicamos las longitudes de su base (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b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) y su altura (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a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), ambas expresadas en la misma unidad.</a:t>
            </a:r>
            <a:endParaRPr lang="es-AR" sz="2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DF1BCD-8BE8-42C0-867E-39D1097831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0" t="11752"/>
          <a:stretch/>
        </p:blipFill>
        <p:spPr>
          <a:xfrm>
            <a:off x="5430128" y="3049547"/>
            <a:ext cx="5458266" cy="224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661CB3F-812F-425E-8056-BE9997145D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916"/>
          <a:stretch/>
        </p:blipFill>
        <p:spPr>
          <a:xfrm>
            <a:off x="619276" y="3748236"/>
            <a:ext cx="4252093" cy="7063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9979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CaeciliaLTStd-Bold</vt:lpstr>
      <vt:lpstr>Calibri</vt:lpstr>
      <vt:lpstr>Calibri Light</vt:lpstr>
      <vt:lpstr>UniversLTStd-Bold</vt:lpstr>
      <vt:lpstr>UniversLTStd-Light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2021-05-12T19:54:10Z</dcterms:created>
  <dcterms:modified xsi:type="dcterms:W3CDTF">2021-05-12T19:54:21Z</dcterms:modified>
</cp:coreProperties>
</file>