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F2FCB5-290C-4E92-A845-DEF3C7E31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5D9A0A-E50A-4B30-9822-11CE0BB71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1E9EFE-0AA2-472C-B703-051CDFC66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893F73-8D19-42CF-98CB-C180A09BE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31357C-AC01-453C-B475-6E37D90E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797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19153-8A5C-4CC4-8AED-0D377329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434B9C-6D3E-4D9E-85AB-A8F009AA7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D6362E-E194-47C2-B2AA-3C03C88C7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D609E8-CF24-47D0-B3AF-AFFB5FA5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A3D4AD-8B98-4ABE-BE24-8B8CE315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463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2DF17E-006C-42F1-B708-491F85A3D3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D7B049-F1C5-46B5-A996-F90433C3B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8EEC95-E12F-4796-8325-DAB59470B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9FCECD-526D-49AE-A98F-15A4F748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D9B119-A3D1-441E-94B9-CB834BD65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164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56AC7-D559-4D69-87C3-68164D58C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23B05B-4722-45AF-9FE7-BC7ABA132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1BF60-B1BF-4F10-9C0A-082957AB7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CB545A-6AEC-4E7E-A171-521AF7D94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098AB1-8CB0-4C23-BBF3-CDCB1C9B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306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D41D3-D58C-48D7-B76D-1745800CB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4713C9-DC5B-4D95-9E3E-B32961604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12E930-4FB0-41A3-9EEF-DCF09EE14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90330-219E-4CBC-9276-B282548B4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48363F-D8BC-4A2E-8DD5-219559E7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385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78A7E-0DBA-4700-928D-56364805E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B7B7F1-EC6B-4F0A-9039-CA8972B4D8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668248-1604-4639-BC0A-39D1F630E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12AEA2-510D-4CDF-BAF3-1E3A588FA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6E6A70-5550-4DE0-B681-D2EED661A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C0DB01-B578-4083-9D89-4E75545D9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648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8A884-7558-4575-AA37-A4CB67B8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421AFC-5E87-445D-9E2E-4FDF1677B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C5B7C5-0D21-4836-BEA6-D3A4FE01E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42A721-C723-46FD-9D2A-327E21751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F5FFEF-B9B6-4930-830B-B7246BCA4F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53E31B-AA3A-4B8B-9AB6-1550B22EF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7E58CC-7536-4E3C-ACC0-99BC546D3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B71C21-8E73-40FF-8EAB-CFCDBBDB4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223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74B26-4DED-463E-9A3C-53B5DD48B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4264F5C-1A2B-466F-A52E-468DB1056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D110857-C08C-4FE0-AAC9-95A3708E4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273FA6-8CF0-4983-A089-C00B1222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279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38A05A-C289-4940-9260-63201EFF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D4C8E17-A5E8-436D-A835-90F819057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96EC94-E4AC-4E28-9C17-04FF56214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490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AB36E-61F8-451E-BE37-072DE0864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3FACD-9A08-4FA0-A846-693EB6C99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1C91FD-7FA9-4E60-882C-6BC7D55A0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7DC750-46AB-48DC-A26F-F408BCAE6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709539-E355-4E98-A178-87DED31F7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E099C3-9904-41C0-B59E-3E417C8E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115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1564D6-AC91-487C-801A-FC2F25BF7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49F310-AD67-491B-83B5-8EC141BCC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085DE6-2CB1-4718-937E-AC5AC1F9E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4187AC-8751-4AEB-9B92-047591C1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6F6A43-FFF3-46BA-A67C-9EA10DC3B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1DA0B7-B431-4D28-AED2-700675399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241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B519F1F-383B-42C4-8BF5-B539EE5C0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C7C87F-8A1F-438C-AE90-F249A6301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84D95D-34DF-489C-B77A-BE912E33C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F10D5-1C30-4C75-8DF9-C82B421D92B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93BCAB-7566-4149-9A26-9E36E8441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FF28D0-F345-47C8-A25D-F14CC4B85E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C160D-F26B-4BE5-A341-8E08EF0E6E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910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trón de fondo&#10;&#10;Descripción generada automáticamente">
            <a:extLst>
              <a:ext uri="{FF2B5EF4-FFF2-40B4-BE49-F238E27FC236}">
                <a16:creationId xmlns:a16="http://schemas.microsoft.com/office/drawing/2014/main" id="{F5FBCC0C-27FA-47D0-8507-AD9695FBA1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9" r="-1" b="-1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E8D2E83-FB3A-40E7-A9E5-7AB389D61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23809"/>
            <a:ext cx="11016943" cy="2262375"/>
          </a:xfrm>
          <a:custGeom>
            <a:avLst/>
            <a:gdLst>
              <a:gd name="connsiteX0" fmla="*/ 0 w 11016943"/>
              <a:gd name="connsiteY0" fmla="*/ 0 h 2262375"/>
              <a:gd name="connsiteX1" fmla="*/ 9969166 w 11016943"/>
              <a:gd name="connsiteY1" fmla="*/ 0 h 2262375"/>
              <a:gd name="connsiteX2" fmla="*/ 11016943 w 11016943"/>
              <a:gd name="connsiteY2" fmla="*/ 2262375 h 2262375"/>
              <a:gd name="connsiteX3" fmla="*/ 4942050 w 11016943"/>
              <a:gd name="connsiteY3" fmla="*/ 2262375 h 2262375"/>
              <a:gd name="connsiteX4" fmla="*/ 4582160 w 11016943"/>
              <a:gd name="connsiteY4" fmla="*/ 2262375 h 2262375"/>
              <a:gd name="connsiteX5" fmla="*/ 0 w 11016943"/>
              <a:gd name="connsiteY5" fmla="*/ 2262375 h 226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16943" h="2262375">
                <a:moveTo>
                  <a:pt x="0" y="0"/>
                </a:moveTo>
                <a:lnTo>
                  <a:pt x="9969166" y="0"/>
                </a:lnTo>
                <a:lnTo>
                  <a:pt x="11016943" y="2262375"/>
                </a:lnTo>
                <a:lnTo>
                  <a:pt x="4942050" y="2262375"/>
                </a:lnTo>
                <a:lnTo>
                  <a:pt x="4582160" y="2262375"/>
                </a:lnTo>
                <a:lnTo>
                  <a:pt x="0" y="226237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C2B0DE4-C14B-494B-B86D-93D1427BEC58}"/>
              </a:ext>
            </a:extLst>
          </p:cNvPr>
          <p:cNvSpPr/>
          <p:nvPr/>
        </p:nvSpPr>
        <p:spPr>
          <a:xfrm>
            <a:off x="618063" y="4856921"/>
            <a:ext cx="9565028" cy="1249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600" b="1" dirty="0"/>
              <a:t>NÚMEROS PRIMOS Y COMPUESTOS.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600" b="1" dirty="0"/>
              <a:t>FACTORIZACIÓN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79792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F38CFB8-1B4D-4AF0-8729-96612F46C33B}"/>
              </a:ext>
            </a:extLst>
          </p:cNvPr>
          <p:cNvSpPr/>
          <p:nvPr/>
        </p:nvSpPr>
        <p:spPr>
          <a:xfrm>
            <a:off x="867508" y="582360"/>
            <a:ext cx="102741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rgbClr val="000000"/>
                </a:solidFill>
                <a:latin typeface="UniversLTStd-Light"/>
              </a:rPr>
              <a:t>Un número es </a:t>
            </a:r>
            <a:r>
              <a:rPr lang="es-MX" sz="2800" b="1" dirty="0">
                <a:solidFill>
                  <a:schemeClr val="accent1"/>
                </a:solidFill>
                <a:latin typeface="UniversLTStd-Bold"/>
              </a:rPr>
              <a:t>primo</a:t>
            </a:r>
            <a:r>
              <a:rPr lang="es-MX" sz="2800" b="1" dirty="0">
                <a:solidFill>
                  <a:srgbClr val="00FFFF"/>
                </a:solidFill>
                <a:latin typeface="UniversLTStd-Bold"/>
              </a:rPr>
              <a:t> </a:t>
            </a:r>
            <a:r>
              <a:rPr lang="es-MX" sz="2800" dirty="0">
                <a:solidFill>
                  <a:srgbClr val="000000"/>
                </a:solidFill>
                <a:latin typeface="UniversLTStd-Light"/>
              </a:rPr>
              <a:t>si tiene solo dos divisores naturales: el mismo y 1. Si tiene más de dos divisores naturales, es </a:t>
            </a:r>
            <a:r>
              <a:rPr lang="es-MX" sz="2800" b="1" dirty="0">
                <a:solidFill>
                  <a:srgbClr val="00B050"/>
                </a:solidFill>
                <a:latin typeface="UniversLTStd-Bold"/>
              </a:rPr>
              <a:t>compuesto</a:t>
            </a:r>
            <a:r>
              <a:rPr lang="es-MX" sz="2800" dirty="0">
                <a:solidFill>
                  <a:srgbClr val="000000"/>
                </a:solidFill>
                <a:latin typeface="UniversLTStd-Light"/>
              </a:rPr>
              <a:t>. El </a:t>
            </a:r>
            <a:r>
              <a:rPr lang="es-MX" sz="2800" b="1" dirty="0">
                <a:solidFill>
                  <a:srgbClr val="3300FF"/>
                </a:solidFill>
                <a:latin typeface="UniversLTStd-Bold"/>
              </a:rPr>
              <a:t>0 </a:t>
            </a:r>
            <a:r>
              <a:rPr lang="es-MX" sz="2800" dirty="0">
                <a:solidFill>
                  <a:srgbClr val="000000"/>
                </a:solidFill>
                <a:latin typeface="UniversLTStd-Light"/>
              </a:rPr>
              <a:t>y el </a:t>
            </a:r>
            <a:r>
              <a:rPr lang="es-MX" sz="2800" b="1" dirty="0">
                <a:solidFill>
                  <a:srgbClr val="3300FF"/>
                </a:solidFill>
                <a:latin typeface="UniversLTStd-Bold"/>
              </a:rPr>
              <a:t>1 </a:t>
            </a:r>
            <a:r>
              <a:rPr lang="es-MX" sz="2800" dirty="0">
                <a:solidFill>
                  <a:srgbClr val="000000"/>
                </a:solidFill>
                <a:latin typeface="UniversLTStd-Light"/>
              </a:rPr>
              <a:t>no son primos ni compuestos.</a:t>
            </a:r>
          </a:p>
          <a:p>
            <a:endParaRPr lang="es-MX" sz="2800" dirty="0">
              <a:solidFill>
                <a:srgbClr val="000000"/>
              </a:solidFill>
              <a:latin typeface="UniversLTStd-Light"/>
            </a:endParaRPr>
          </a:p>
          <a:p>
            <a:endParaRPr lang="es-MX" sz="2800" dirty="0">
              <a:solidFill>
                <a:srgbClr val="000000"/>
              </a:solidFill>
              <a:latin typeface="UniversLTStd-Light"/>
            </a:endParaRPr>
          </a:p>
          <a:p>
            <a:r>
              <a:rPr lang="es-MX" sz="2800" b="1" dirty="0">
                <a:solidFill>
                  <a:srgbClr val="FF0000"/>
                </a:solidFill>
                <a:latin typeface="UniversLTStd-Bold"/>
              </a:rPr>
              <a:t>Ejemplos: </a:t>
            </a:r>
          </a:p>
          <a:p>
            <a:endParaRPr lang="es-MX" sz="2800" b="1" dirty="0">
              <a:solidFill>
                <a:srgbClr val="FF0000"/>
              </a:solidFill>
              <a:latin typeface="UniversLTStd-Bold"/>
            </a:endParaRPr>
          </a:p>
          <a:p>
            <a:endParaRPr lang="es-MX" sz="2800" b="1" dirty="0">
              <a:solidFill>
                <a:srgbClr val="FF0000"/>
              </a:solidFill>
              <a:latin typeface="UniversLTStd-Bold"/>
            </a:endParaRPr>
          </a:p>
          <a:p>
            <a:r>
              <a:rPr lang="es-MX" sz="2800" dirty="0">
                <a:solidFill>
                  <a:srgbClr val="000000"/>
                </a:solidFill>
                <a:latin typeface="UniversLTStd-Light"/>
              </a:rPr>
              <a:t>3, 5, 7, 11 y 13 son primos, en cambio, 9 es compuesto (es divisible por 1, 3 y 9).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855297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96714CD-D1EB-4676-9C7C-9FD3ED80B654}"/>
              </a:ext>
            </a:extLst>
          </p:cNvPr>
          <p:cNvSpPr/>
          <p:nvPr/>
        </p:nvSpPr>
        <p:spPr>
          <a:xfrm>
            <a:off x="600221" y="648344"/>
            <a:ext cx="110618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latin typeface="UniversLTStd-Bold"/>
              </a:rPr>
              <a:t>Factorizar </a:t>
            </a:r>
            <a:r>
              <a:rPr lang="es-MX" sz="2400" dirty="0">
                <a:latin typeface="UniversLTStd-Light"/>
              </a:rPr>
              <a:t>un número es escribirlo como un producto de números primos. Para hacerlo,</a:t>
            </a:r>
          </a:p>
          <a:p>
            <a:r>
              <a:rPr lang="es-MX" sz="2400" dirty="0">
                <a:latin typeface="UniversLTStd-Light"/>
              </a:rPr>
              <a:t>podemos armar un esquema con flechas o uno vertical con divisiones sucesivas.</a:t>
            </a:r>
            <a:endParaRPr lang="es-AR" sz="24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B603159-4BAA-48D4-94F4-80C751BE63DD}"/>
              </a:ext>
            </a:extLst>
          </p:cNvPr>
          <p:cNvSpPr/>
          <p:nvPr/>
        </p:nvSpPr>
        <p:spPr>
          <a:xfrm>
            <a:off x="4809155" y="2006377"/>
            <a:ext cx="16850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b="1" dirty="0">
                <a:solidFill>
                  <a:srgbClr val="FF0000"/>
                </a:solidFill>
                <a:latin typeface="UniversLTStd-Bold"/>
              </a:rPr>
              <a:t>Ejemplo:</a:t>
            </a:r>
            <a:endParaRPr lang="es-AR" sz="32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D4A1012-8687-425F-8B9F-C992186B3BC3}"/>
              </a:ext>
            </a:extLst>
          </p:cNvPr>
          <p:cNvSpPr/>
          <p:nvPr/>
        </p:nvSpPr>
        <p:spPr>
          <a:xfrm>
            <a:off x="2513428" y="3154569"/>
            <a:ext cx="193196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>
                <a:solidFill>
                  <a:srgbClr val="000000"/>
                </a:solidFill>
                <a:latin typeface="UniversLTStd-Light"/>
              </a:rPr>
              <a:t>Buscamos dos divisores de los números compuestos hasta que todos sean </a:t>
            </a:r>
            <a:r>
              <a:rPr lang="es-AR" sz="2400" b="1" dirty="0">
                <a:solidFill>
                  <a:schemeClr val="accent1"/>
                </a:solidFill>
                <a:latin typeface="UniversLTStd-Light"/>
              </a:rPr>
              <a:t>primos</a:t>
            </a:r>
            <a:r>
              <a:rPr lang="es-AR" sz="2400" dirty="0">
                <a:solidFill>
                  <a:srgbClr val="000000"/>
                </a:solidFill>
                <a:latin typeface="UniversLTStd-Light"/>
              </a:rPr>
              <a:t>.</a:t>
            </a:r>
            <a:endParaRPr lang="es-AR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6F26693-0C6F-437C-B0AE-E15467F0A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332" y="3154569"/>
            <a:ext cx="1775075" cy="26776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0A05B119-4C09-4BAA-9323-DD94F874E289}"/>
              </a:ext>
            </a:extLst>
          </p:cNvPr>
          <p:cNvSpPr/>
          <p:nvPr/>
        </p:nvSpPr>
        <p:spPr>
          <a:xfrm>
            <a:off x="6846278" y="3339235"/>
            <a:ext cx="18006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>
                <a:latin typeface="UniversLTStd-Light"/>
              </a:rPr>
              <a:t>Vamos dividiendo por números primos hasta obtener cociente 1.</a:t>
            </a:r>
            <a:endParaRPr lang="es-AR" sz="24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66B5F4E-3C1E-4B14-B719-2D4B65659E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7584" y="3339235"/>
            <a:ext cx="1476648" cy="23083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9F1FCAA2-42EA-4B3F-97A4-34716883A272}"/>
              </a:ext>
            </a:extLst>
          </p:cNvPr>
          <p:cNvSpPr/>
          <p:nvPr/>
        </p:nvSpPr>
        <p:spPr>
          <a:xfrm>
            <a:off x="9035050" y="3339235"/>
            <a:ext cx="2627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i="1" dirty="0">
                <a:latin typeface="UniversLTStd-LightObl"/>
              </a:rPr>
              <a:t>Factorización de 42</a:t>
            </a:r>
            <a:endParaRPr lang="es-AR" sz="2400" b="1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57370E7-1E41-44E3-8267-21F75DCD61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7808" y="3924329"/>
            <a:ext cx="2441550" cy="14278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1711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130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UniversLTStd-Bold</vt:lpstr>
      <vt:lpstr>UniversLTStd-Light</vt:lpstr>
      <vt:lpstr>UniversLTStd-LightObl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2</cp:revision>
  <dcterms:created xsi:type="dcterms:W3CDTF">2021-05-13T14:33:57Z</dcterms:created>
  <dcterms:modified xsi:type="dcterms:W3CDTF">2021-05-13T14:40:19Z</dcterms:modified>
</cp:coreProperties>
</file>