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10C27-9153-4F17-ADC8-2CB84D667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35A8CE-D259-4B8E-9616-B1B81CBF5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3103A-C83B-4428-8C4C-FA264FC2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E18-DBD9-4D76-94EC-10AEE1F883B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152CC6-28A1-4D95-8FA6-8E19A1F0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B70110-7B9B-4860-A257-4ED7BF2D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D9CE-2928-4646-AB10-D68B85E31A0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294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C4A65-9AB6-4722-9DA7-32BA4039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0020F3-A35E-4520-983E-90F9A518A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222E4D-D078-45F0-ADC2-1F036D86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E18-DBD9-4D76-94EC-10AEE1F883B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A85489-A518-4A68-92FF-B629E60D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B028BE-90A7-4D80-836E-E805E3B2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D9CE-2928-4646-AB10-D68B85E31A0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584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E94CC9-8875-4F7C-A38C-DD652D8FA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23A17F-7D3B-41B6-8496-E622F4EC0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2F0194-E988-48E1-B362-2C60AC170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E18-DBD9-4D76-94EC-10AEE1F883B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3B229-BFFC-4D99-887D-CD889939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ADE76-3518-4894-89CB-412C1FF4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D9CE-2928-4646-AB10-D68B85E31A0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631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46310-43F9-4D5E-B15C-8F44D4EE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96D425-6363-438E-BDEF-9FEAD5AAF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DC38C-0BEB-4E54-98E1-D6B9E30E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E18-DBD9-4D76-94EC-10AEE1F883B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869000-AC0E-449A-B7F7-A96C5241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DEBF7B-B63F-4370-92B3-F125A5C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D9CE-2928-4646-AB10-D68B85E31A0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816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786CF-092A-46C6-9458-A0B060F8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06D472-A28A-4885-BDBA-D7082D0C0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1D9525-40D6-4784-9E62-DDE1BCFE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E18-DBD9-4D76-94EC-10AEE1F883B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71E957-4605-4B40-A664-4E4786B4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A036F8-A21B-4D74-A993-97781B3C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D9CE-2928-4646-AB10-D68B85E31A0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406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68137-BC11-4461-88BB-B6227F90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B535BC-AD2D-4424-B21F-6DAC8F09B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F8F709-ADAE-410D-AD82-609E0032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F41DC2-2B08-41DE-97D2-B4B8ED3C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E18-DBD9-4D76-94EC-10AEE1F883B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D7936-FF95-4D28-9BFC-B9BB4BEA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2E580B-CE49-4F36-A391-A9B44BD6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D9CE-2928-4646-AB10-D68B85E31A0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924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63F8F-DF26-4AE9-BF46-52FFF6B3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D24158-95AE-4DBD-89DA-55E7D9F2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A12D3E-E4C5-43CD-98A2-3859A93EB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B17C29-1027-4DFE-95F6-1CEFE28C2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A7D274-0747-4712-8EB4-8A6305295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193356-9945-4B66-9F34-3172A4CC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E18-DBD9-4D76-94EC-10AEE1F883B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FCBB75-031F-4912-8EB5-9DF1DCF0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A8A767-4F35-453A-AA8B-31BE82A6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D9CE-2928-4646-AB10-D68B85E31A0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087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65041-FBA5-41FC-BA00-04882E79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339905-A38A-4767-BD67-A70E748A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E18-DBD9-4D76-94EC-10AEE1F883B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CE5968-50E4-434F-9C8A-3BF7ED63B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7E672C-5D9B-4D0C-873F-2CB923C4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D9CE-2928-4646-AB10-D68B85E31A0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461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6A1E111-F3BF-410C-846D-3DDF642D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E18-DBD9-4D76-94EC-10AEE1F883B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281805-2683-4D32-8D19-0DCC9AF3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0FE6B1-BC03-49DC-8D68-6F484960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D9CE-2928-4646-AB10-D68B85E31A0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917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BBC9D-5593-4EAD-ADD7-2061C090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CD336B-50AD-408D-BCE2-36C59B77B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22C344-98A8-403B-9496-35804AA02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85A58C-8B0D-46DD-A5F6-6BDD8FF6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E18-DBD9-4D76-94EC-10AEE1F883B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A18794-A2A4-43F0-B724-DD98A895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A71234-586E-4346-AF7F-5638EF3D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D9CE-2928-4646-AB10-D68B85E31A0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257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7FD8E-3307-450C-97AE-20CF87282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1C4444-02DB-41BB-8389-C21654414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DC337D-8895-4F1D-8895-06410EDCF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679AF9-55EB-498B-8781-CA8490BDB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E18-DBD9-4D76-94EC-10AEE1F883B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694F25-7C4D-47A2-B5FE-49CD4BFF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7077FB-7080-4359-806F-752813DF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D9CE-2928-4646-AB10-D68B85E31A0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693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B4494E-DD38-44CA-B301-1FCC6FC63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791820-6961-4578-9BF6-31B482F3B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C69535-EC8D-47B8-8222-EE2505083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FE18-DBD9-4D76-94EC-10AEE1F883B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EDF661-272A-49E6-B539-A84EA9107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F8A647-028E-4B75-83B5-93B5E8EC0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4D9CE-2928-4646-AB10-D68B85E31A0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529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estacionaria, instrumento, colorido, lápiz&#10;&#10;Descripción generada automáticamente">
            <a:extLst>
              <a:ext uri="{FF2B5EF4-FFF2-40B4-BE49-F238E27FC236}">
                <a16:creationId xmlns:a16="http://schemas.microsoft.com/office/drawing/2014/main" id="{3FDE4B25-7A60-42DE-8FE9-66000546A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 b="327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F4A8495-E204-462F-96F4-4B5CD6F0336A}"/>
              </a:ext>
            </a:extLst>
          </p:cNvPr>
          <p:cNvSpPr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Problemas de proporcionalidad</a:t>
            </a:r>
            <a:endParaRPr lang="en-US" sz="5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597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73B28B8-FAE6-4BC8-AB73-FD8D9845FC84}"/>
              </a:ext>
            </a:extLst>
          </p:cNvPr>
          <p:cNvSpPr/>
          <p:nvPr/>
        </p:nvSpPr>
        <p:spPr>
          <a:xfrm>
            <a:off x="839372" y="716504"/>
            <a:ext cx="10513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UniversLTStd-Light"/>
              </a:rPr>
              <a:t>Cuando hay tres datos conocidos y otro para hallar, nos fijamos si la relación de proporcionalidad es </a:t>
            </a:r>
            <a:r>
              <a:rPr lang="es-MX" sz="2400" b="1" dirty="0">
                <a:latin typeface="UniversLTStd-Light"/>
              </a:rPr>
              <a:t>directa</a:t>
            </a:r>
            <a:r>
              <a:rPr lang="es-MX" sz="2400" dirty="0">
                <a:latin typeface="UniversLTStd-Light"/>
              </a:rPr>
              <a:t> (PD) o </a:t>
            </a:r>
            <a:r>
              <a:rPr lang="es-MX" sz="2400" b="1" dirty="0">
                <a:latin typeface="UniversLTStd-Light"/>
              </a:rPr>
              <a:t>inversa</a:t>
            </a:r>
            <a:r>
              <a:rPr lang="es-MX" sz="2400" dirty="0">
                <a:latin typeface="UniversLTStd-Light"/>
              </a:rPr>
              <a:t> (PI) y planteamos igualdades.</a:t>
            </a:r>
            <a:endParaRPr lang="es-AR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D6100AE-C98B-4ACD-9B8D-D1D82F9EC56F}"/>
              </a:ext>
            </a:extLst>
          </p:cNvPr>
          <p:cNvSpPr/>
          <p:nvPr/>
        </p:nvSpPr>
        <p:spPr>
          <a:xfrm>
            <a:off x="1283185" y="2319438"/>
            <a:ext cx="10724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UniversLTStd-Light"/>
              </a:rPr>
              <a:t>Tres cajas de lápices de colores cuestan $1.470. ¿Cuánto cuestan 5 cajas?</a:t>
            </a:r>
            <a:endParaRPr lang="es-AR" sz="2400" dirty="0"/>
          </a:p>
        </p:txBody>
      </p:sp>
      <p:pic>
        <p:nvPicPr>
          <p:cNvPr id="13" name="Imagen 12" descr="Imagen que contiene estacionaria, instrumento, colorido, lápiz&#10;&#10;Descripción generada automáticamente">
            <a:extLst>
              <a:ext uri="{FF2B5EF4-FFF2-40B4-BE49-F238E27FC236}">
                <a16:creationId xmlns:a16="http://schemas.microsoft.com/office/drawing/2014/main" id="{CC80C4A9-2C44-4A40-9E54-2F2230CD7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44"/>
          <a:stretch/>
        </p:blipFill>
        <p:spPr>
          <a:xfrm>
            <a:off x="2506345" y="3553041"/>
            <a:ext cx="6851032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2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142AE77-45ED-40C7-84EE-EF94F9E809AD}"/>
              </a:ext>
            </a:extLst>
          </p:cNvPr>
          <p:cNvSpPr/>
          <p:nvPr/>
        </p:nvSpPr>
        <p:spPr>
          <a:xfrm>
            <a:off x="287872" y="1133735"/>
            <a:ext cx="1234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dirty="0">
                <a:latin typeface="UniversLTStd-Light"/>
              </a:rPr>
              <a:t>Hay </a:t>
            </a:r>
            <a:r>
              <a:rPr lang="es-AR" sz="2800" b="1" dirty="0">
                <a:latin typeface="UniversLTStd-Bold"/>
              </a:rPr>
              <a:t>PD</a:t>
            </a:r>
            <a:endParaRPr lang="es-AR" sz="2800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283E1409-CF9A-4A30-9EA6-D1341615E729}"/>
              </a:ext>
            </a:extLst>
          </p:cNvPr>
          <p:cNvSpPr/>
          <p:nvPr/>
        </p:nvSpPr>
        <p:spPr>
          <a:xfrm>
            <a:off x="1558268" y="1219945"/>
            <a:ext cx="425277" cy="350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8F31614-0B2D-4E22-838F-651CAC0876BF}"/>
                  </a:ext>
                </a:extLst>
              </p:cNvPr>
              <p:cNvSpPr txBox="1"/>
              <p:nvPr/>
            </p:nvSpPr>
            <p:spPr>
              <a:xfrm>
                <a:off x="2295329" y="976328"/>
                <a:ext cx="1800621" cy="84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AR" sz="2800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es-AR" sz="28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AR" sz="28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AR" sz="2800" i="0">
                              <a:latin typeface="Cambria Math" panose="02040503050406030204" pitchFamily="18" charset="0"/>
                            </a:rPr>
                            <m:t>470</m:t>
                          </m:r>
                        </m:den>
                      </m:f>
                      <m:r>
                        <a:rPr lang="es-A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8F31614-0B2D-4E22-838F-651CAC087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329" y="976328"/>
                <a:ext cx="1800621" cy="8427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A1A7E053-D2B9-4A5E-86E1-CCD1D293F7DC}"/>
              </a:ext>
            </a:extLst>
          </p:cNvPr>
          <p:cNvSpPr/>
          <p:nvPr/>
        </p:nvSpPr>
        <p:spPr>
          <a:xfrm>
            <a:off x="4435394" y="1241995"/>
            <a:ext cx="425277" cy="350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4D03E17-AD91-4317-BE24-35A6D75C37A7}"/>
              </a:ext>
            </a:extLst>
          </p:cNvPr>
          <p:cNvSpPr/>
          <p:nvPr/>
        </p:nvSpPr>
        <p:spPr>
          <a:xfrm>
            <a:off x="5200115" y="1172885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dirty="0">
                <a:latin typeface="UniversLTStd-Light"/>
              </a:rPr>
              <a:t>3 ∙ x = 5 ∙ $1.470</a:t>
            </a:r>
            <a:endParaRPr lang="es-AR" sz="2800" dirty="0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0214D68-3256-4DE7-8CD3-1D40A3935A80}"/>
              </a:ext>
            </a:extLst>
          </p:cNvPr>
          <p:cNvSpPr/>
          <p:nvPr/>
        </p:nvSpPr>
        <p:spPr>
          <a:xfrm>
            <a:off x="7890442" y="1264045"/>
            <a:ext cx="425277" cy="350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DDC69EA-DE85-40B8-B6C2-188812BEE8D1}"/>
              </a:ext>
            </a:extLst>
          </p:cNvPr>
          <p:cNvSpPr/>
          <p:nvPr/>
        </p:nvSpPr>
        <p:spPr>
          <a:xfrm>
            <a:off x="8442524" y="1141235"/>
            <a:ext cx="3483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dirty="0">
                <a:latin typeface="UniversLTStd-Light"/>
              </a:rPr>
              <a:t>x = $7.350 : 3 = </a:t>
            </a:r>
            <a:r>
              <a:rPr lang="es-AR" sz="2800" b="1" dirty="0">
                <a:latin typeface="UniversLTStd-Bold"/>
              </a:rPr>
              <a:t>$2.450</a:t>
            </a:r>
            <a:endParaRPr lang="es-AR" sz="28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750BBC5-F54F-4F13-AA0A-A089732D7A98}"/>
              </a:ext>
            </a:extLst>
          </p:cNvPr>
          <p:cNvSpPr/>
          <p:nvPr/>
        </p:nvSpPr>
        <p:spPr>
          <a:xfrm>
            <a:off x="287872" y="2663503"/>
            <a:ext cx="11058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UniversLTStd-Light"/>
              </a:rPr>
              <a:t>La constante de proporcionalidad </a:t>
            </a:r>
            <a:r>
              <a:rPr lang="es-MX" sz="2400" b="1" dirty="0">
                <a:latin typeface="UniversLTStd-Light"/>
              </a:rPr>
              <a:t>$1.470 : 3 = $490 </a:t>
            </a:r>
            <a:r>
              <a:rPr lang="es-MX" sz="2400" dirty="0">
                <a:latin typeface="UniversLTStd-Light"/>
              </a:rPr>
              <a:t>representa el precio de cada caja de lápices.</a:t>
            </a:r>
            <a:endParaRPr lang="es-AR" sz="2400" dirty="0"/>
          </a:p>
        </p:txBody>
      </p:sp>
      <p:pic>
        <p:nvPicPr>
          <p:cNvPr id="14" name="Imagen 13" descr="Imagen que contiene estacionaria, instrumento, colorido, lápiz&#10;&#10;Descripción generada automáticamente">
            <a:extLst>
              <a:ext uri="{FF2B5EF4-FFF2-40B4-BE49-F238E27FC236}">
                <a16:creationId xmlns:a16="http://schemas.microsoft.com/office/drawing/2014/main" id="{E533C56E-63BA-456C-BE40-E54E9DF40B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44"/>
          <a:stretch/>
        </p:blipFill>
        <p:spPr>
          <a:xfrm>
            <a:off x="2670484" y="3566160"/>
            <a:ext cx="6851032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8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EFD1C82-576A-42BB-8802-42B80FA534B3}"/>
              </a:ext>
            </a:extLst>
          </p:cNvPr>
          <p:cNvSpPr/>
          <p:nvPr/>
        </p:nvSpPr>
        <p:spPr>
          <a:xfrm>
            <a:off x="811236" y="652698"/>
            <a:ext cx="10147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UniversLTStd-Light"/>
              </a:rPr>
              <a:t>Con todos los caramelos que tengo puedo armar 36 bolsitas de 5. ¿Cuántas podré armar si pongo 9 caramelos en cada una?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5A5CEA8-BC08-4924-B444-FC484FE37020}"/>
              </a:ext>
            </a:extLst>
          </p:cNvPr>
          <p:cNvSpPr/>
          <p:nvPr/>
        </p:nvSpPr>
        <p:spPr>
          <a:xfrm>
            <a:off x="1566204" y="5219805"/>
            <a:ext cx="9059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UniversLTStd-Light"/>
              </a:rPr>
              <a:t>La constante de proporcionalidad </a:t>
            </a:r>
            <a:r>
              <a:rPr lang="es-MX" sz="2400" b="1" dirty="0">
                <a:latin typeface="UniversLTStd-Light"/>
              </a:rPr>
              <a:t>36 ∙ 5 = 180 </a:t>
            </a:r>
            <a:r>
              <a:rPr lang="es-MX" sz="2400" dirty="0">
                <a:latin typeface="UniversLTStd-Light"/>
              </a:rPr>
              <a:t>representa la cantidad total de caramelos.</a:t>
            </a:r>
            <a:endParaRPr lang="es-AR" sz="2400" dirty="0">
              <a:latin typeface="UniversLTStd-Ligh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09D9CE-C985-4726-9FB3-CB581933C0BD}"/>
              </a:ext>
            </a:extLst>
          </p:cNvPr>
          <p:cNvSpPr/>
          <p:nvPr/>
        </p:nvSpPr>
        <p:spPr>
          <a:xfrm>
            <a:off x="1752170" y="2244599"/>
            <a:ext cx="7250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>
                <a:latin typeface="UniversLTStd-Light"/>
              </a:rPr>
              <a:t>Hay </a:t>
            </a:r>
            <a:r>
              <a:rPr lang="es-MX" sz="2800" b="1" dirty="0">
                <a:latin typeface="UniversLTStd-Bold"/>
              </a:rPr>
              <a:t>PI        </a:t>
            </a:r>
            <a:r>
              <a:rPr lang="es-MX" sz="2800" dirty="0">
                <a:latin typeface="UniversLTStd-Light"/>
              </a:rPr>
              <a:t>36 ∙ 5 = 9 ∙ x        180 : 9 = x         </a:t>
            </a:r>
            <a:r>
              <a:rPr lang="es-MX" sz="2800" b="1" dirty="0" err="1">
                <a:latin typeface="UniversLTStd-Bold"/>
              </a:rPr>
              <a:t>x</a:t>
            </a:r>
            <a:r>
              <a:rPr lang="es-MX" sz="2800" b="1" dirty="0">
                <a:latin typeface="UniversLTStd-Bold"/>
              </a:rPr>
              <a:t> = 20</a:t>
            </a:r>
            <a:endParaRPr lang="es-MX" sz="2800" dirty="0">
              <a:latin typeface="UniversLTStd-Light"/>
            </a:endParaRP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408FF15B-CC31-4613-906F-0BF8DF370BED}"/>
              </a:ext>
            </a:extLst>
          </p:cNvPr>
          <p:cNvSpPr/>
          <p:nvPr/>
        </p:nvSpPr>
        <p:spPr>
          <a:xfrm>
            <a:off x="2894699" y="2321525"/>
            <a:ext cx="425277" cy="350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4C3F5E0E-D8A5-49FE-947F-74EA9F0E00EF}"/>
              </a:ext>
            </a:extLst>
          </p:cNvPr>
          <p:cNvSpPr/>
          <p:nvPr/>
        </p:nvSpPr>
        <p:spPr>
          <a:xfrm>
            <a:off x="5300274" y="2321525"/>
            <a:ext cx="425277" cy="350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1E1C3569-2EE9-40EE-B682-B0E3AA5D2667}"/>
              </a:ext>
            </a:extLst>
          </p:cNvPr>
          <p:cNvSpPr/>
          <p:nvPr/>
        </p:nvSpPr>
        <p:spPr>
          <a:xfrm>
            <a:off x="7419808" y="2330809"/>
            <a:ext cx="425277" cy="350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E1CA025-4609-40FF-92F4-90E31DAA931C}"/>
              </a:ext>
            </a:extLst>
          </p:cNvPr>
          <p:cNvSpPr/>
          <p:nvPr/>
        </p:nvSpPr>
        <p:spPr>
          <a:xfrm>
            <a:off x="3646183" y="3732202"/>
            <a:ext cx="3733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>
                <a:latin typeface="UniversLTStd-Light"/>
              </a:rPr>
              <a:t>Podré armar 20 bolsitas.</a:t>
            </a:r>
            <a:endParaRPr lang="es-AR" sz="2800" dirty="0"/>
          </a:p>
        </p:txBody>
      </p:sp>
      <p:pic>
        <p:nvPicPr>
          <p:cNvPr id="10" name="Imagen 9" descr="Imagen que contiene objeto, reloj, grande, iluminado&#10;&#10;Descripción generada automáticamente">
            <a:extLst>
              <a:ext uri="{FF2B5EF4-FFF2-40B4-BE49-F238E27FC236}">
                <a16:creationId xmlns:a16="http://schemas.microsoft.com/office/drawing/2014/main" id="{E486913F-78E7-457B-B175-133D1D896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67" y="3154681"/>
            <a:ext cx="1467656" cy="1100742"/>
          </a:xfrm>
          <a:prstGeom prst="rect">
            <a:avLst/>
          </a:prstGeom>
        </p:spPr>
      </p:pic>
      <p:pic>
        <p:nvPicPr>
          <p:cNvPr id="11" name="Imagen 10" descr="Imagen que contiene objeto, reloj, grande, iluminado&#10;&#10;Descripción generada automáticamente">
            <a:extLst>
              <a:ext uri="{FF2B5EF4-FFF2-40B4-BE49-F238E27FC236}">
                <a16:creationId xmlns:a16="http://schemas.microsoft.com/office/drawing/2014/main" id="{C34A73F1-D8FA-4AA3-9920-831563F9E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9" y="4776617"/>
            <a:ext cx="1467656" cy="1100742"/>
          </a:xfrm>
          <a:prstGeom prst="rect">
            <a:avLst/>
          </a:prstGeom>
        </p:spPr>
      </p:pic>
      <p:pic>
        <p:nvPicPr>
          <p:cNvPr id="12" name="Imagen 11" descr="Imagen que contiene objeto, reloj, grande, iluminado&#10;&#10;Descripción generada automáticamente">
            <a:extLst>
              <a:ext uri="{FF2B5EF4-FFF2-40B4-BE49-F238E27FC236}">
                <a16:creationId xmlns:a16="http://schemas.microsoft.com/office/drawing/2014/main" id="{47026C91-A658-4734-925F-3FB340219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25" y="3577944"/>
            <a:ext cx="1467656" cy="1100742"/>
          </a:xfrm>
          <a:prstGeom prst="rect">
            <a:avLst/>
          </a:prstGeom>
        </p:spPr>
      </p:pic>
      <p:pic>
        <p:nvPicPr>
          <p:cNvPr id="13" name="Imagen 12" descr="Imagen que contiene objeto, reloj, grande, iluminado&#10;&#10;Descripción generada automáticamente">
            <a:extLst>
              <a:ext uri="{FF2B5EF4-FFF2-40B4-BE49-F238E27FC236}">
                <a16:creationId xmlns:a16="http://schemas.microsoft.com/office/drawing/2014/main" id="{75811D75-97D0-4110-A77C-39CDAF128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903" y="583755"/>
            <a:ext cx="1467656" cy="1100742"/>
          </a:xfrm>
          <a:prstGeom prst="rect">
            <a:avLst/>
          </a:prstGeom>
        </p:spPr>
      </p:pic>
      <p:pic>
        <p:nvPicPr>
          <p:cNvPr id="14" name="Imagen 13" descr="Imagen que contiene objeto, reloj, grande, iluminado&#10;&#10;Descripción generada automáticamente">
            <a:extLst>
              <a:ext uri="{FF2B5EF4-FFF2-40B4-BE49-F238E27FC236}">
                <a16:creationId xmlns:a16="http://schemas.microsoft.com/office/drawing/2014/main" id="{C0928F75-F01B-4339-A15C-EF3EF838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273" y="5516257"/>
            <a:ext cx="1467656" cy="1100742"/>
          </a:xfrm>
          <a:prstGeom prst="rect">
            <a:avLst/>
          </a:prstGeom>
        </p:spPr>
      </p:pic>
      <p:pic>
        <p:nvPicPr>
          <p:cNvPr id="15" name="Imagen 14" descr="Imagen que contiene objeto, reloj, grande, iluminado&#10;&#10;Descripción generada automáticamente">
            <a:extLst>
              <a:ext uri="{FF2B5EF4-FFF2-40B4-BE49-F238E27FC236}">
                <a16:creationId xmlns:a16="http://schemas.microsoft.com/office/drawing/2014/main" id="{586853FE-96B6-4245-B2C7-69CDD0A74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5" y="1987917"/>
            <a:ext cx="1467656" cy="1100742"/>
          </a:xfrm>
          <a:prstGeom prst="rect">
            <a:avLst/>
          </a:prstGeom>
        </p:spPr>
      </p:pic>
      <p:pic>
        <p:nvPicPr>
          <p:cNvPr id="16" name="Imagen 15" descr="Imagen que contiene objeto, reloj, grande, iluminado&#10;&#10;Descripción generada automáticamente">
            <a:extLst>
              <a:ext uri="{FF2B5EF4-FFF2-40B4-BE49-F238E27FC236}">
                <a16:creationId xmlns:a16="http://schemas.microsoft.com/office/drawing/2014/main" id="{FBDE53B2-A27B-4D3A-A872-CAA49637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273" y="2131238"/>
            <a:ext cx="1467656" cy="1100742"/>
          </a:xfrm>
          <a:prstGeom prst="rect">
            <a:avLst/>
          </a:prstGeom>
        </p:spPr>
      </p:pic>
      <p:pic>
        <p:nvPicPr>
          <p:cNvPr id="17" name="Imagen 16" descr="Imagen que contiene objeto, reloj, grande, iluminado&#10;&#10;Descripción generada automáticamente">
            <a:extLst>
              <a:ext uri="{FF2B5EF4-FFF2-40B4-BE49-F238E27FC236}">
                <a16:creationId xmlns:a16="http://schemas.microsoft.com/office/drawing/2014/main" id="{9BE14CFF-CCCC-4D3D-924B-78AE5EE54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477" y="3751519"/>
            <a:ext cx="1467656" cy="1100742"/>
          </a:xfrm>
          <a:prstGeom prst="rect">
            <a:avLst/>
          </a:prstGeom>
        </p:spPr>
      </p:pic>
      <p:pic>
        <p:nvPicPr>
          <p:cNvPr id="18" name="Imagen 17" descr="Imagen que contiene objeto, reloj, grande, iluminado&#10;&#10;Descripción generada automáticamente">
            <a:extLst>
              <a:ext uri="{FF2B5EF4-FFF2-40B4-BE49-F238E27FC236}">
                <a16:creationId xmlns:a16="http://schemas.microsoft.com/office/drawing/2014/main" id="{127CE25B-339E-4727-B71E-4EDF8F4FD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01" y="3225580"/>
            <a:ext cx="1467656" cy="110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1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2D9F195-E95E-4362-B355-02AB3E82AC30}"/>
              </a:ext>
            </a:extLst>
          </p:cNvPr>
          <p:cNvSpPr/>
          <p:nvPr/>
        </p:nvSpPr>
        <p:spPr>
          <a:xfrm>
            <a:off x="2640037" y="2669963"/>
            <a:ext cx="75871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latin typeface="UniversLTStd-Light"/>
              </a:rPr>
              <a:t>Los problemas de </a:t>
            </a:r>
            <a:r>
              <a:rPr lang="es-MX" sz="3600" b="1" dirty="0">
                <a:latin typeface="UniversLTStd-Bold"/>
              </a:rPr>
              <a:t>porcentaje </a:t>
            </a:r>
            <a:r>
              <a:rPr lang="es-MX" sz="3600" dirty="0">
                <a:latin typeface="UniversLTStd-Light"/>
              </a:rPr>
              <a:t>se resuelven como cualquier situación de </a:t>
            </a:r>
            <a:r>
              <a:rPr lang="es-MX" sz="3600" b="1" dirty="0">
                <a:latin typeface="UniversLTStd-Bold"/>
              </a:rPr>
              <a:t>proporcionalidad </a:t>
            </a:r>
            <a:r>
              <a:rPr lang="es-AR" sz="3600" b="1" dirty="0">
                <a:latin typeface="UniversLTStd-Bold"/>
              </a:rPr>
              <a:t>directa.</a:t>
            </a:r>
            <a:endParaRPr lang="es-AR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A7E1D6-DD17-49FE-B3A6-9815ED32E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69" y="98474"/>
            <a:ext cx="2258110" cy="2551837"/>
          </a:xfrm>
          <a:prstGeom prst="rect">
            <a:avLst/>
          </a:prstGeom>
        </p:spPr>
      </p:pic>
      <p:pic>
        <p:nvPicPr>
          <p:cNvPr id="6" name="Imagen 5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73055B0B-B5BE-4492-9AA8-9BD365194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43" y="3938953"/>
            <a:ext cx="3165069" cy="25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62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168</Words>
  <Application>Microsoft Office PowerPoint</Application>
  <PresentationFormat>Panorámica</PresentationFormat>
  <Paragraphs>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UniversLTStd-Bold</vt:lpstr>
      <vt:lpstr>UniversLTStd-Light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Palmieri, Cecilia Paula</dc:creator>
  <cp:lastModifiedBy>Palmieri, Cecilia Paula</cp:lastModifiedBy>
  <cp:revision>5</cp:revision>
  <dcterms:created xsi:type="dcterms:W3CDTF">2021-07-28T16:23:38Z</dcterms:created>
  <dcterms:modified xsi:type="dcterms:W3CDTF">2021-07-28T16:28:58Z</dcterms:modified>
</cp:coreProperties>
</file>