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15702-ECE7-4253-B6DF-374320C46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2F4982-C96A-4888-BF09-821C29109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D10B45-96BA-440B-B519-156A9E1B6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0CEFA3-B504-4ED8-A685-965F0DC2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C58859-0EE9-4BAE-83F8-12AB1B18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552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567FB-F968-4AA9-88F4-44786CFF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6B9696-11C7-490E-80ED-47E3A80EB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DBE43E-F55A-46FA-92AC-2C8001D6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21AF2-6B45-4FA5-929F-D27A116AE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DE2BB-E116-441A-8B0B-7489E523D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6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22746F-0D8B-4279-8364-BF5B14B2B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0D008B-EC32-45A0-A8DF-8101D3C99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6A3D63-47D3-416E-BAF4-1AAAA8640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B45CE0-A20C-4190-8B85-1147FA1C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3526B-6169-4105-8A17-02722CF5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943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4431E-CDB6-4434-8C75-3634596F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A970E3-D218-417C-AB9B-C02E6BF55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B69AF-8E42-4081-A0E0-468787CCC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FEB60F-B306-4693-A38E-346AE2849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7351AA-D9BB-48B7-BB10-5C2620AE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460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EB6D3-6CFD-4076-A9EC-E37E1742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8934E3-E815-40B4-8E8D-B7FD0E292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CF1661-D256-42FB-B4FD-A21BE188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F8EB2D-29CE-41B1-A0BD-3F2DED6D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98799A-8CB1-46A6-9918-F3E495D72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018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45A09-3D41-4640-9688-491CF3EE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AAEDA5-F0C4-4648-AF0F-5565AEB44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74ED93-D6EA-4965-8728-62D2D8B68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EA5932-7D91-4689-BF5C-780054669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D2FDA6-7CD3-4282-961F-9A24D5E2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385671-4ACC-4B64-8165-70A378C6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724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AFD65-242B-4DA5-BB7C-06CFB6425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2FE74C-A6B1-40E2-B964-61A0C4A7E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E18AE1-A58D-49AF-A6A5-E430530AC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A2B5F3-A04E-4E0E-9029-09FB1F03A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26633E-B182-49D9-86D8-CDDC9EECB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360FC1-33F2-481F-8DA2-45E3B91E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73EC114-3673-4CA4-8A0C-9A54A5C3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12732A4-181F-423B-BC25-6FCF2A7C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50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077EC-8E1B-4336-A889-3C358FFC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34B15D-27E8-4F89-AEFE-9717DC44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993D77-8F21-4AB2-83C0-C30B3C6A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1A2D6F-6760-423A-8116-376C6840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014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3CE7DC-BEAB-4CCC-AD80-DB2B27B5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6B2855-1208-483A-B97D-5A54438C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183B3A-C994-4C8E-AAA5-94E319C9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01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8AFB8-D624-428B-BEB5-D3C75FC4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CF50BE-5129-48ED-BB1E-126B601D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E05599-56BC-4B5E-A376-232B74EF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225596-C6DD-4A2F-BE66-5AFE6180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6311B2-E80A-4693-98CD-4AB66ABA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4F199F-49B7-4CE7-BEF3-87412516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449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4D885-D077-4602-AF7F-FD12DF891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E55EF4-76DC-474E-8BA4-9C6A263E7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EC94A6-D573-49B8-A2E9-BA726655F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3950A6-3941-4217-B32F-9A57208F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66A631-655F-4204-A925-6B58AD15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420D21-25BC-43CF-AAD9-CDEB12D6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498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15E4E0-77B1-4AE8-95EE-C3ACBC53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8C7681-4C59-4A7B-A99F-F7ED7C48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1C3BA8-B922-4FFB-A8E8-2229C4592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86177-6917-4F01-A46E-49BCBB033B2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2C342C-F922-4984-A56A-8EC6E2AB3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E23827-A142-4AEE-9945-7A200DCCA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297D-15D7-457F-B30F-81F4B5F3A08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833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C662954-145D-4FD0-96E4-24F7E126EAB1}"/>
              </a:ext>
            </a:extLst>
          </p:cNvPr>
          <p:cNvSpPr/>
          <p:nvPr/>
        </p:nvSpPr>
        <p:spPr>
          <a:xfrm>
            <a:off x="526073" y="489439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Proporcionalidad directa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 descr="Imagen que contiene azul, hombre, cuarto&#10;&#10;Descripción generada automáticamente">
            <a:extLst>
              <a:ext uri="{FF2B5EF4-FFF2-40B4-BE49-F238E27FC236}">
                <a16:creationId xmlns:a16="http://schemas.microsoft.com/office/drawing/2014/main" id="{6FA3A441-F56F-49C3-B1A8-32537176A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813" y="2427541"/>
            <a:ext cx="7995274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9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E9A5DA3-499B-4E0E-9E63-29DD1E699EDD}"/>
              </a:ext>
            </a:extLst>
          </p:cNvPr>
          <p:cNvSpPr/>
          <p:nvPr/>
        </p:nvSpPr>
        <p:spPr>
          <a:xfrm>
            <a:off x="628356" y="204710"/>
            <a:ext cx="108227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Cuando el cociente entre las cantidades que se corresponden no varía, las magnitudes que intervienen son </a:t>
            </a:r>
            <a:r>
              <a:rPr lang="es-AR" sz="2400" b="1" dirty="0">
                <a:solidFill>
                  <a:srgbClr val="FF0000"/>
                </a:solidFill>
                <a:latin typeface="Calibri-Bold"/>
              </a:rPr>
              <a:t>directamente proporcionales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.</a:t>
            </a: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Esa razón se llama </a:t>
            </a:r>
            <a:r>
              <a:rPr lang="es-MX" sz="2400" b="1" dirty="0">
                <a:solidFill>
                  <a:srgbClr val="FF0000"/>
                </a:solidFill>
                <a:latin typeface="Calibri-Bold"/>
              </a:rPr>
              <a:t>constante de proporcionalidad directa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</a:t>
            </a: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Por ejemplo, la cantidad de pasajeros sentados que puede llevar un tren es directamente proporcional al número de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vagones (iguales) que tenga.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522F2F-FF22-4783-BDA2-1C946C8A9F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08" b="7664"/>
          <a:stretch/>
        </p:blipFill>
        <p:spPr>
          <a:xfrm>
            <a:off x="1402079" y="2332736"/>
            <a:ext cx="8163952" cy="25618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694422D6-1740-4E71-BAF7-14DF7FEE11D6}"/>
              </a:ext>
            </a:extLst>
          </p:cNvPr>
          <p:cNvSpPr/>
          <p:nvPr/>
        </p:nvSpPr>
        <p:spPr>
          <a:xfrm>
            <a:off x="912846" y="5754131"/>
            <a:ext cx="3135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dirty="0">
                <a:latin typeface="Calibri-Light"/>
              </a:rPr>
              <a:t>Se puede observar que:</a:t>
            </a:r>
            <a:endParaRPr lang="es-AR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B18994-5BB3-43CD-BE29-D7FDBA0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457" y="5461760"/>
            <a:ext cx="7324863" cy="10464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249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6EED547-B92E-49CB-BECB-8D7365D45D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08" b="7664"/>
          <a:stretch/>
        </p:blipFill>
        <p:spPr>
          <a:xfrm>
            <a:off x="2436055" y="377327"/>
            <a:ext cx="5892020" cy="18489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056D1DF7-D9BE-4AF5-A263-AF23A3A77EE9}"/>
              </a:ext>
            </a:extLst>
          </p:cNvPr>
          <p:cNvSpPr/>
          <p:nvPr/>
        </p:nvSpPr>
        <p:spPr>
          <a:xfrm>
            <a:off x="825305" y="2610519"/>
            <a:ext cx="105413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En la tabla se pueden comprobar </a:t>
            </a:r>
            <a:r>
              <a:rPr lang="es-MX" sz="2400" b="1" dirty="0">
                <a:solidFill>
                  <a:srgbClr val="000000"/>
                </a:solidFill>
                <a:latin typeface="Calibri-Bold"/>
              </a:rPr>
              <a:t>dos propiedades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de las cantidades directamente proporcionales:</a:t>
            </a:r>
            <a:br>
              <a:rPr lang="es-MX" sz="2400" dirty="0">
                <a:solidFill>
                  <a:srgbClr val="000000"/>
                </a:solidFill>
                <a:latin typeface="Calibri-Light"/>
              </a:rPr>
            </a:br>
            <a:endParaRPr lang="es-MX" sz="2400" dirty="0">
              <a:solidFill>
                <a:srgbClr val="000000"/>
              </a:solidFill>
              <a:latin typeface="Calibri-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000000"/>
                </a:solidFill>
                <a:latin typeface="Calibri-Light"/>
              </a:rPr>
              <a:t>Al doble de una cantidad le corresponde el doble de la otra; si una cantidad se triplica, su correspondiente también; si se reduce a la cuarta parte, su correspondiente también, etcétera.</a:t>
            </a:r>
            <a:br>
              <a:rPr lang="es-MX" sz="2400" dirty="0">
                <a:solidFill>
                  <a:srgbClr val="000000"/>
                </a:solidFill>
                <a:latin typeface="Calibri-Light"/>
              </a:rPr>
            </a:br>
            <a:r>
              <a:rPr lang="es-MX" sz="2400" dirty="0">
                <a:solidFill>
                  <a:srgbClr val="000000"/>
                </a:solidFill>
                <a:latin typeface="Calibri-Light"/>
              </a:rPr>
              <a:t>Por ese motivo se verifica, por ejemplo, esta proporción: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C03DBB9-D416-4F70-A774-946BA56D7659}"/>
              </a:ext>
            </a:extLst>
          </p:cNvPr>
          <p:cNvSpPr/>
          <p:nvPr/>
        </p:nvSpPr>
        <p:spPr>
          <a:xfrm>
            <a:off x="5186287" y="5465010"/>
            <a:ext cx="65039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>
                <a:latin typeface="Calibri-LightItalic"/>
              </a:rPr>
              <a:t>La razón entre dos cantidades de pasajeros sentados (180 y 120) es igual a la razón entre las cantidades correspondientes de vagones (3 y 2).</a:t>
            </a:r>
            <a:endParaRPr lang="es-AR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FF5858-9D49-4087-9C50-2DD3908A9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961" y="5672444"/>
            <a:ext cx="1798887" cy="10793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351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6EED547-B92E-49CB-BECB-8D7365D45D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08" b="7664"/>
          <a:stretch/>
        </p:blipFill>
        <p:spPr>
          <a:xfrm>
            <a:off x="2436055" y="377327"/>
            <a:ext cx="5892020" cy="18489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056D1DF7-D9BE-4AF5-A263-AF23A3A77EE9}"/>
              </a:ext>
            </a:extLst>
          </p:cNvPr>
          <p:cNvSpPr/>
          <p:nvPr/>
        </p:nvSpPr>
        <p:spPr>
          <a:xfrm>
            <a:off x="825305" y="2610519"/>
            <a:ext cx="105413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En la tabla se pueden comprobar </a:t>
            </a:r>
            <a:r>
              <a:rPr lang="es-MX" sz="2400" b="1" dirty="0">
                <a:solidFill>
                  <a:srgbClr val="000000"/>
                </a:solidFill>
                <a:latin typeface="Calibri-Bold"/>
              </a:rPr>
              <a:t>dos propiedades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de las cantidades directamente proporcionales:</a:t>
            </a:r>
          </a:p>
          <a:p>
            <a:endParaRPr lang="es-MX" sz="2400" dirty="0">
              <a:solidFill>
                <a:srgbClr val="000000"/>
              </a:solidFill>
              <a:latin typeface="Calibri-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A la suma de dos cantidades le corresponde la suma de las cantidades correspondientes.</a:t>
            </a:r>
            <a:br>
              <a:rPr lang="es-MX" sz="2400" dirty="0"/>
            </a:br>
            <a:r>
              <a:rPr lang="es-MX" sz="2400" dirty="0"/>
              <a:t>Por ejemplo, en 1 + 2 = 3 vagones hay 60 + 120 = 180 pasajeros sentados.</a:t>
            </a:r>
            <a:endParaRPr lang="es-MX" sz="2400" dirty="0">
              <a:solidFill>
                <a:srgbClr val="000000"/>
              </a:solidFill>
              <a:latin typeface="Calibri-Light"/>
            </a:endParaRPr>
          </a:p>
        </p:txBody>
      </p:sp>
    </p:spTree>
    <p:extLst>
      <p:ext uri="{BB962C8B-B14F-4D97-AF65-F5344CB8AC3E}">
        <p14:creationId xmlns:p14="http://schemas.microsoft.com/office/powerpoint/2010/main" val="1345560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Calibri-Bold</vt:lpstr>
      <vt:lpstr>Calibri-Light</vt:lpstr>
      <vt:lpstr>Calibri-LightItalic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2021-05-12T19:11:12Z</dcterms:created>
  <dcterms:modified xsi:type="dcterms:W3CDTF">2021-05-12T19:11:59Z</dcterms:modified>
</cp:coreProperties>
</file>