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B0D12-52C8-49D5-BD98-C7C723F9F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13E725-F54A-4FFB-BCB9-B4A8F672A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A7742D-1557-4556-BBBC-8A35D763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AA795-E0C4-4058-A71A-BAEB96C3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8D56B7-BF3D-4D1A-8406-51D9A837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678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0F6BB-859B-4A35-A95D-B73432AF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2DEB51-86DE-4E59-8FD5-571E00DB7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857728-1450-4CCF-AD03-4666474B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3A66C-A0F2-4249-8012-52FFCD0B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2C9CFE-BD56-4354-AE08-19395D95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863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934DEB-199A-4596-B215-4F5A13EEF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831F00-9D4B-4A5B-85C4-11B719CB3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F414D7-C20D-4862-B5AC-4DE07289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A47D76-E260-4B6F-ADBB-ECA14E34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36935-DF7A-43CD-B9D1-D2379698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893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10A07-A156-43DE-9E54-3D19DF27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6E7F3-8880-4DC5-AF54-E2EC8E364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A3DB07-4E4F-457B-B64A-46AEDD5C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2AA918-5525-434F-9F44-EDB86782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26A07-C81F-4150-962A-5102B304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200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30D51-D8EF-4F47-A126-F8873F1C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71A7D5-AC91-4541-AE23-A74CF91F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0C43B-CAA6-4A01-9662-79A960F3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D2E8D1-E0DD-4ED9-A555-7854C1FA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7A9255-4503-4BBF-B55A-D29411C4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55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13866-5E41-4C58-9809-91A248B4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833E4C-42B1-40DE-AB02-025D58922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67147-67A4-4942-B8BB-B1B7DF631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0A5BF7-97D0-4821-A097-471B50E7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DB419E-A048-4EF4-8443-94C9929E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786F8F-E852-4179-A768-72309EC3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038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6B39-C8B9-4607-8B58-779484E1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891245-FB45-4DEF-A6B5-3B826B21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F4ECAB-7CC6-47AB-83F4-9E61FE4C6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C0F96E-9EF1-468E-9E35-3CFEE0D0A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616ED3-F23A-4351-8350-809098B4F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EC869E-4B43-496F-9D1A-561CDECD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70917F-88D2-4F9F-8707-749E9F12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E5F5D0-3112-4A95-8235-A64B7CE2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958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7885A-4D5E-48E5-8021-88EECCAF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77D740-074A-4C72-ADB1-3ED0F52E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8B5E18-E93F-4641-A89F-0CF61123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03A210-1AD2-4A28-9A68-5EBEA4E5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424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4CDA0D-34BB-46E9-B563-611CA0C6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2B41C8-0652-4E39-8698-FE99BB8C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998969-2F30-4FF8-A164-417949AB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916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D79D6-9D35-4ACD-888C-0FEEDC12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6D524A-5250-448E-AE0F-718B0A22C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D7448C-E6C5-4148-A715-472473675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A2FE6F-EA22-48CE-9DC7-F8C60977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799449-7FED-4E05-8B52-B53C5887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BD7E10-635D-4DE1-B116-BD1D998B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068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A43ED-10FA-422D-882C-2B21E54A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1D8093-81C0-4156-8ADB-F82722505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BB54A2-7E00-469B-AA84-71FFDE117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4AB5CE-DD41-4C8D-AE5D-670FAE5A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57780B-2AF3-4580-9C2F-3D42F109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02A57E-502F-4F6D-ABD9-D63770AF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412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5305FB-EF60-4C1B-A0DF-516201B2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166DE5-AC13-428C-8E03-D243348B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BBBBDB-51CE-4249-84E5-ACBA27244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0E0A-53F3-4247-8BC7-0F29F2D31238}" type="datetimeFigureOut">
              <a:rPr lang="es-AR" smtClean="0"/>
              <a:t>28/7/2021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EA4012-69DA-4436-A451-545A7980A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4DC94-1A96-4893-AD0C-06E90719C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8373-211E-4457-9CF4-D1533483DF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672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126545F-EC5E-4B9C-BDBF-32CEB01BEEA2}"/>
              </a:ext>
            </a:extLst>
          </p:cNvPr>
          <p:cNvSpPr/>
          <p:nvPr/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Proporcionalidad directa y porcentaje</a:t>
            </a:r>
          </a:p>
        </p:txBody>
      </p:sp>
      <p:pic>
        <p:nvPicPr>
          <p:cNvPr id="4" name="Imagen 3" descr="Imagen que contiene Icono&#10;&#10;Descripción generada automáticamente">
            <a:extLst>
              <a:ext uri="{FF2B5EF4-FFF2-40B4-BE49-F238E27FC236}">
                <a16:creationId xmlns:a16="http://schemas.microsoft.com/office/drawing/2014/main" id="{0398F93A-C25D-4BC2-B0AC-9827D3B67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284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D155142-6591-4183-A8DA-FFD8530AD950}"/>
              </a:ext>
            </a:extLst>
          </p:cNvPr>
          <p:cNvSpPr/>
          <p:nvPr/>
        </p:nvSpPr>
        <p:spPr>
          <a:xfrm>
            <a:off x="968376" y="838759"/>
            <a:ext cx="2810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231F20"/>
                </a:solidFill>
                <a:latin typeface="UniversLTStd-Bold"/>
              </a:rPr>
              <a:t>Cuántos de cada 100</a:t>
            </a:r>
            <a:endParaRPr lang="es-AR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C0ED08-09B1-4961-A49F-0D34775A4C6C}"/>
              </a:ext>
            </a:extLst>
          </p:cNvPr>
          <p:cNvSpPr/>
          <p:nvPr/>
        </p:nvSpPr>
        <p:spPr>
          <a:xfrm>
            <a:off x="769033" y="2017080"/>
            <a:ext cx="10428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Cuando se dice que el </a:t>
            </a:r>
            <a:r>
              <a:rPr lang="es-MX" sz="2400" b="1" dirty="0">
                <a:solidFill>
                  <a:srgbClr val="742B91"/>
                </a:solidFill>
                <a:latin typeface="UniversLTStd-Bold"/>
              </a:rPr>
              <a:t>85% </a:t>
            </a:r>
            <a:r>
              <a:rPr lang="es-MX" sz="2400" dirty="0">
                <a:solidFill>
                  <a:srgbClr val="231F20"/>
                </a:solidFill>
                <a:latin typeface="UniversLTStd-Light"/>
              </a:rPr>
              <a:t>de los alumnos está aprobado, significa que </a:t>
            </a:r>
            <a:r>
              <a:rPr lang="es-MX" sz="2400" b="1" dirty="0">
                <a:solidFill>
                  <a:srgbClr val="742B91"/>
                </a:solidFill>
                <a:latin typeface="UniversLTStd-Bold"/>
              </a:rPr>
              <a:t>85 de cada </a:t>
            </a:r>
            <a:br>
              <a:rPr lang="es-MX" sz="2400" b="1" dirty="0">
                <a:solidFill>
                  <a:srgbClr val="742B91"/>
                </a:solidFill>
                <a:latin typeface="UniversLTStd-Bold"/>
              </a:rPr>
            </a:br>
            <a:endParaRPr lang="es-MX" sz="2400" b="1" dirty="0">
              <a:solidFill>
                <a:srgbClr val="742B91"/>
              </a:solidFill>
              <a:latin typeface="UniversLTStd-Bold"/>
            </a:endParaRPr>
          </a:p>
          <a:p>
            <a:r>
              <a:rPr lang="es-MX" sz="2400" b="1" dirty="0">
                <a:solidFill>
                  <a:srgbClr val="742B91"/>
                </a:solidFill>
                <a:latin typeface="UniversLTStd-Bold"/>
              </a:rPr>
              <a:t>100 </a:t>
            </a:r>
            <a:r>
              <a:rPr lang="es-MX" sz="2400" dirty="0">
                <a:solidFill>
                  <a:srgbClr val="231F20"/>
                </a:solidFill>
                <a:latin typeface="UniversLTStd-Light"/>
              </a:rPr>
              <a:t>alumnos, </a:t>
            </a:r>
            <a:r>
              <a:rPr lang="es-AR" sz="2400" dirty="0">
                <a:solidFill>
                  <a:srgbClr val="231F20"/>
                </a:solidFill>
                <a:latin typeface="UniversLTStd-Light"/>
              </a:rPr>
              <a:t>es decir,         </a:t>
            </a:r>
            <a:r>
              <a:rPr lang="es-MX" sz="2400" dirty="0">
                <a:solidFill>
                  <a:srgbClr val="231F20"/>
                </a:solidFill>
                <a:latin typeface="UniversLTStd-Light"/>
              </a:rPr>
              <a:t>del total está aprobado.</a:t>
            </a:r>
            <a:endParaRPr lang="es-A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03BB026-917C-4553-9C69-9407A69BBC41}"/>
                  </a:ext>
                </a:extLst>
              </p:cNvPr>
              <p:cNvSpPr txBox="1"/>
              <p:nvPr/>
            </p:nvSpPr>
            <p:spPr>
              <a:xfrm>
                <a:off x="3643531" y="2632890"/>
                <a:ext cx="519373" cy="5845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000" b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000" b="1" i="1">
                              <a:latin typeface="Cambria Math" panose="02040503050406030204" pitchFamily="18" charset="0"/>
                            </a:rPr>
                            <m:t>𝟖𝟓</m:t>
                          </m:r>
                        </m:num>
                        <m:den>
                          <m:r>
                            <a:rPr lang="es-AR" sz="2000" b="1" i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s-AR" sz="2000" b="1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03BB026-917C-4553-9C69-9407A69BB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531" y="2632890"/>
                <a:ext cx="519373" cy="5845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áfico 6">
            <a:extLst>
              <a:ext uri="{FF2B5EF4-FFF2-40B4-BE49-F238E27FC236}">
                <a16:creationId xmlns:a16="http://schemas.microsoft.com/office/drawing/2014/main" id="{5FCAB56A-3890-4A2C-895B-EA4A031DF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2941" y="2925149"/>
            <a:ext cx="5373259" cy="38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2FD5FD-9EBC-4C62-B608-A3E68CB73BFF}"/>
              </a:ext>
            </a:extLst>
          </p:cNvPr>
          <p:cNvSpPr/>
          <p:nvPr/>
        </p:nvSpPr>
        <p:spPr>
          <a:xfrm>
            <a:off x="726831" y="1233451"/>
            <a:ext cx="10532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Cuando se dice que de 720 alumnos, 108 están ausentes, ¿a cuántos alumnos de cada 100 equivalen, es decir, qué porcentaje representan?</a:t>
            </a:r>
          </a:p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Se puede resolver planteando esta proporción:</a:t>
            </a:r>
            <a:endParaRPr lang="es-AR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55B8232-F07D-431C-8C61-E7ACCF03060D}"/>
              </a:ext>
            </a:extLst>
          </p:cNvPr>
          <p:cNvSpPr/>
          <p:nvPr/>
        </p:nvSpPr>
        <p:spPr>
          <a:xfrm>
            <a:off x="917111" y="3219261"/>
            <a:ext cx="3672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dirty="0">
                <a:solidFill>
                  <a:srgbClr val="231F20"/>
                </a:solidFill>
                <a:latin typeface="UniversLTStd-Light"/>
              </a:rPr>
              <a:t>720 representa el 100%</a:t>
            </a:r>
            <a:endParaRPr lang="es-AR" sz="2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BD30E1A-EB29-4F70-9F4A-9A524D42FAC0}"/>
              </a:ext>
            </a:extLst>
          </p:cNvPr>
          <p:cNvSpPr/>
          <p:nvPr/>
        </p:nvSpPr>
        <p:spPr>
          <a:xfrm>
            <a:off x="2048680" y="4977435"/>
            <a:ext cx="3944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231F20"/>
                </a:solidFill>
                <a:latin typeface="UniversLTStd-Bold"/>
              </a:rPr>
              <a:t>x </a:t>
            </a:r>
            <a:r>
              <a:rPr lang="es-MX" sz="2800" dirty="0">
                <a:solidFill>
                  <a:srgbClr val="231F20"/>
                </a:solidFill>
                <a:latin typeface="UniversLTStd-Light"/>
              </a:rPr>
              <a:t>= 15, representa el 15%.</a:t>
            </a:r>
            <a:endParaRPr lang="es-AR" sz="2800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F4B16FA-A943-4F59-86AA-38F85AAB6B32}"/>
              </a:ext>
            </a:extLst>
          </p:cNvPr>
          <p:cNvSpPr/>
          <p:nvPr/>
        </p:nvSpPr>
        <p:spPr>
          <a:xfrm>
            <a:off x="4589397" y="3296205"/>
            <a:ext cx="742257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6BCB94F-0781-426C-8964-E4663F4CCF31}"/>
                  </a:ext>
                </a:extLst>
              </p:cNvPr>
              <p:cNvSpPr txBox="1"/>
              <p:nvPr/>
            </p:nvSpPr>
            <p:spPr>
              <a:xfrm>
                <a:off x="5605984" y="3076145"/>
                <a:ext cx="174163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8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>
                              <a:latin typeface="Cambria Math" panose="02040503050406030204" pitchFamily="18" charset="0"/>
                            </a:rPr>
                            <m:t>108</m:t>
                          </m:r>
                        </m:num>
                        <m:den>
                          <m:r>
                            <a:rPr lang="es-AR" sz="2800" i="0">
                              <a:latin typeface="Cambria Math" panose="02040503050406030204" pitchFamily="18" charset="0"/>
                            </a:rPr>
                            <m:t>720</m:t>
                          </m:r>
                        </m:den>
                      </m:f>
                      <m:r>
                        <a:rPr lang="es-A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s-AR" sz="280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6BCB94F-0781-426C-8964-E4663F4CC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984" y="3076145"/>
                <a:ext cx="1741631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áfico 7">
            <a:extLst>
              <a:ext uri="{FF2B5EF4-FFF2-40B4-BE49-F238E27FC236}">
                <a16:creationId xmlns:a16="http://schemas.microsoft.com/office/drawing/2014/main" id="{8B670D9E-7529-4459-9B07-4786F05DC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2554" y="3742481"/>
            <a:ext cx="6096000" cy="27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E0AF6C3-B177-4FB8-9F07-78263D1BEA76}"/>
              </a:ext>
            </a:extLst>
          </p:cNvPr>
          <p:cNvSpPr/>
          <p:nvPr/>
        </p:nvSpPr>
        <p:spPr>
          <a:xfrm>
            <a:off x="469946" y="458931"/>
            <a:ext cx="3494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>
                <a:solidFill>
                  <a:srgbClr val="231F20"/>
                </a:solidFill>
                <a:latin typeface="UniversLTStd-Bold"/>
              </a:rPr>
              <a:t>Descuentos y recargos</a:t>
            </a:r>
            <a:endParaRPr lang="es-AR" sz="2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C60CF4A-14F7-463E-88C6-EDFF0FE19B8F}"/>
              </a:ext>
            </a:extLst>
          </p:cNvPr>
          <p:cNvSpPr/>
          <p:nvPr/>
        </p:nvSpPr>
        <p:spPr>
          <a:xfrm>
            <a:off x="839371" y="1307348"/>
            <a:ext cx="10034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El </a:t>
            </a:r>
            <a:r>
              <a:rPr lang="es-MX" sz="2400" b="1" dirty="0">
                <a:solidFill>
                  <a:srgbClr val="742B91"/>
                </a:solidFill>
                <a:latin typeface="UniversLTStd-Bold"/>
              </a:rPr>
              <a:t>porcentaje de descuento </a:t>
            </a:r>
            <a:r>
              <a:rPr lang="es-MX" sz="2400" dirty="0">
                <a:solidFill>
                  <a:srgbClr val="231F20"/>
                </a:solidFill>
                <a:latin typeface="UniversLTStd-Light"/>
              </a:rPr>
              <a:t>que se hace sobre un producto de $200 que se paga $170, se </a:t>
            </a:r>
            <a:r>
              <a:rPr lang="es-AR" sz="2400" dirty="0">
                <a:solidFill>
                  <a:srgbClr val="231F20"/>
                </a:solidFill>
                <a:latin typeface="UniversLTStd-Light"/>
              </a:rPr>
              <a:t>puede pensar así:</a:t>
            </a:r>
            <a:endParaRPr lang="es-AR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6F936C-F28C-4208-A14D-901F592F452F}"/>
              </a:ext>
            </a:extLst>
          </p:cNvPr>
          <p:cNvSpPr/>
          <p:nvPr/>
        </p:nvSpPr>
        <p:spPr>
          <a:xfrm>
            <a:off x="839371" y="2934845"/>
            <a:ext cx="506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>
                <a:solidFill>
                  <a:srgbClr val="231F20"/>
                </a:solidFill>
                <a:latin typeface="UniversLTStd-Light"/>
              </a:rPr>
              <a:t>$200 – $170 = $30 (dinero descontado)</a:t>
            </a:r>
            <a:endParaRPr lang="es-AR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0D637EF-FBFC-42B6-9B16-E71BBF57198A}"/>
              </a:ext>
            </a:extLst>
          </p:cNvPr>
          <p:cNvSpPr/>
          <p:nvPr/>
        </p:nvSpPr>
        <p:spPr>
          <a:xfrm>
            <a:off x="9788704" y="2934845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231F20"/>
                </a:solidFill>
                <a:latin typeface="UniversLTStd-Bold"/>
              </a:rPr>
              <a:t>x </a:t>
            </a:r>
            <a:r>
              <a:rPr lang="es-AR" sz="2400" dirty="0">
                <a:solidFill>
                  <a:srgbClr val="231F20"/>
                </a:solidFill>
                <a:latin typeface="UniversLTStd-Light"/>
              </a:rPr>
              <a:t>= 15</a:t>
            </a:r>
            <a:endParaRPr lang="es-AR" sz="2400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4ACC174-37C0-460C-B946-C16B20F73602}"/>
              </a:ext>
            </a:extLst>
          </p:cNvPr>
          <p:cNvSpPr/>
          <p:nvPr/>
        </p:nvSpPr>
        <p:spPr>
          <a:xfrm>
            <a:off x="8865976" y="2981011"/>
            <a:ext cx="742257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48CB5BB-07B6-4301-A581-D6043E30428D}"/>
                  </a:ext>
                </a:extLst>
              </p:cNvPr>
              <p:cNvSpPr txBox="1"/>
              <p:nvPr/>
            </p:nvSpPr>
            <p:spPr>
              <a:xfrm>
                <a:off x="7062497" y="2760951"/>
                <a:ext cx="154285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8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es-AR" sz="2800" b="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s-AR" sz="2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s-AR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48CB5BB-07B6-4301-A581-D6043E304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497" y="2760951"/>
                <a:ext cx="1542858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4432A1D-46C9-4FF1-8D50-0ADAB40C3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5"/>
          <a:stretch/>
        </p:blipFill>
        <p:spPr>
          <a:xfrm>
            <a:off x="2869658" y="2934845"/>
            <a:ext cx="5404644" cy="43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6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3AF897B-B35C-45ED-9946-4E3A868262F9}"/>
              </a:ext>
            </a:extLst>
          </p:cNvPr>
          <p:cNvSpPr/>
          <p:nvPr/>
        </p:nvSpPr>
        <p:spPr>
          <a:xfrm>
            <a:off x="895643" y="935837"/>
            <a:ext cx="10400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También se puede averiguar el porcentaje que se paga y luego se resta del 100%.</a:t>
            </a:r>
            <a:endParaRPr lang="es-AR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5274F3-7376-4387-B4BC-C526EAAAB909}"/>
              </a:ext>
            </a:extLst>
          </p:cNvPr>
          <p:cNvSpPr/>
          <p:nvPr/>
        </p:nvSpPr>
        <p:spPr>
          <a:xfrm>
            <a:off x="1627421" y="5097464"/>
            <a:ext cx="8937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200 representa el 100% y 170 representa el 85%.</a:t>
            </a:r>
          </a:p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Entonces, el porcentaje de descuento es del 15% (100% – 85%).</a:t>
            </a:r>
            <a:endParaRPr lang="es-A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E84237B-4863-4C07-9B4B-E70DA45D1CA2}"/>
                  </a:ext>
                </a:extLst>
              </p:cNvPr>
              <p:cNvSpPr txBox="1"/>
              <p:nvPr/>
            </p:nvSpPr>
            <p:spPr>
              <a:xfrm>
                <a:off x="4078934" y="2854784"/>
                <a:ext cx="174163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8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es-AR" sz="2800" b="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s-AR" sz="2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0" smtClean="0">
                              <a:latin typeface="Cambria Math" panose="02040503050406030204" pitchFamily="18" charset="0"/>
                            </a:rPr>
                            <m:t>170</m:t>
                          </m:r>
                        </m:num>
                        <m:den>
                          <m:r>
                            <a:rPr lang="es-AR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E84237B-4863-4C07-9B4B-E70DA45D1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34" y="2854784"/>
                <a:ext cx="1741631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51AD4EDD-DA41-48E9-8608-818C1A5CA8E1}"/>
              </a:ext>
            </a:extLst>
          </p:cNvPr>
          <p:cNvSpPr/>
          <p:nvPr/>
        </p:nvSpPr>
        <p:spPr>
          <a:xfrm>
            <a:off x="6804008" y="3072780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231F20"/>
                </a:solidFill>
                <a:latin typeface="UniversLTStd-Bold"/>
              </a:rPr>
              <a:t>x </a:t>
            </a:r>
            <a:r>
              <a:rPr lang="es-AR" sz="2400" dirty="0">
                <a:solidFill>
                  <a:srgbClr val="231F20"/>
                </a:solidFill>
                <a:latin typeface="UniversLTStd-Light"/>
              </a:rPr>
              <a:t>= 85</a:t>
            </a:r>
            <a:endParaRPr lang="es-AR" sz="2400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B2052FD9-3F78-42E5-8A26-87799BBB18CB}"/>
              </a:ext>
            </a:extLst>
          </p:cNvPr>
          <p:cNvSpPr/>
          <p:nvPr/>
        </p:nvSpPr>
        <p:spPr>
          <a:xfrm>
            <a:off x="5881280" y="3118946"/>
            <a:ext cx="742257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7498EA3-D071-4C6F-8172-A44F7F565D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5"/>
          <a:stretch/>
        </p:blipFill>
        <p:spPr>
          <a:xfrm>
            <a:off x="8914686" y="1747551"/>
            <a:ext cx="1945057" cy="32176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415EC0-C76E-4E4F-B504-5E3FB81EF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" y="2122474"/>
            <a:ext cx="2377528" cy="19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7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E4A0BC3-C91F-47B9-A78A-533EE7B5BA32}"/>
              </a:ext>
            </a:extLst>
          </p:cNvPr>
          <p:cNvSpPr/>
          <p:nvPr/>
        </p:nvSpPr>
        <p:spPr>
          <a:xfrm>
            <a:off x="726830" y="632098"/>
            <a:ext cx="10231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El </a:t>
            </a:r>
            <a:r>
              <a:rPr lang="es-MX" sz="2400" b="1" dirty="0">
                <a:solidFill>
                  <a:srgbClr val="742B91"/>
                </a:solidFill>
                <a:latin typeface="UniversLTStd-Bold"/>
              </a:rPr>
              <a:t>porcentaje de recargo </a:t>
            </a:r>
            <a:r>
              <a:rPr lang="es-MX" sz="2400" dirty="0">
                <a:solidFill>
                  <a:srgbClr val="231F20"/>
                </a:solidFill>
                <a:latin typeface="UniversLTStd-Light"/>
              </a:rPr>
              <a:t>que se realiza sobre un producto de $300 que se abona $360, se </a:t>
            </a:r>
            <a:r>
              <a:rPr lang="es-AR" sz="2400" dirty="0">
                <a:solidFill>
                  <a:srgbClr val="231F20"/>
                </a:solidFill>
                <a:latin typeface="UniversLTStd-Light"/>
              </a:rPr>
              <a:t>puede pensar así:</a:t>
            </a:r>
            <a:endParaRPr lang="es-AR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4A8AD38-483E-4DD7-BC70-61656DD94B4E}"/>
              </a:ext>
            </a:extLst>
          </p:cNvPr>
          <p:cNvSpPr/>
          <p:nvPr/>
        </p:nvSpPr>
        <p:spPr>
          <a:xfrm>
            <a:off x="726830" y="2301798"/>
            <a:ext cx="4859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$360 – $300 = $60 (dinero recargado)</a:t>
            </a:r>
            <a:endParaRPr lang="es-A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A65DCAC-D000-426E-9D3A-EF2DFF30D562}"/>
                  </a:ext>
                </a:extLst>
              </p:cNvPr>
              <p:cNvSpPr txBox="1"/>
              <p:nvPr/>
            </p:nvSpPr>
            <p:spPr>
              <a:xfrm>
                <a:off x="6096000" y="2091230"/>
                <a:ext cx="154285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8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AR" sz="2800" b="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r>
                            <a:rPr lang="es-AR" sz="2800" b="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s-AR" sz="2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0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s-AR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A65DCAC-D000-426E-9D3A-EF2DFF30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91230"/>
                <a:ext cx="1542858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5290F0E3-A523-40E5-854C-B133EBFA9EB0}"/>
              </a:ext>
            </a:extLst>
          </p:cNvPr>
          <p:cNvSpPr/>
          <p:nvPr/>
        </p:nvSpPr>
        <p:spPr>
          <a:xfrm>
            <a:off x="8821074" y="2309226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231F20"/>
                </a:solidFill>
                <a:latin typeface="UniversLTStd-Bold"/>
              </a:rPr>
              <a:t>x </a:t>
            </a:r>
            <a:r>
              <a:rPr lang="es-AR" sz="2400" dirty="0">
                <a:solidFill>
                  <a:srgbClr val="231F20"/>
                </a:solidFill>
                <a:latin typeface="UniversLTStd-Light"/>
              </a:rPr>
              <a:t>= 20</a:t>
            </a:r>
            <a:endParaRPr lang="es-AR" sz="2400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838C4A87-98D3-40C0-BC72-511C7D184CE2}"/>
              </a:ext>
            </a:extLst>
          </p:cNvPr>
          <p:cNvSpPr/>
          <p:nvPr/>
        </p:nvSpPr>
        <p:spPr>
          <a:xfrm>
            <a:off x="7898346" y="2355392"/>
            <a:ext cx="742257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 descr="Imagen que contiene Forma&#10;&#10;Descripción generada automáticamente">
            <a:extLst>
              <a:ext uri="{FF2B5EF4-FFF2-40B4-BE49-F238E27FC236}">
                <a16:creationId xmlns:a16="http://schemas.microsoft.com/office/drawing/2014/main" id="{16038ACB-531E-40F9-B6A8-CEEAD8800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35" y="3260188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2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D69AFCE-3CC9-4453-A77C-AEBF2E8DE595}"/>
              </a:ext>
            </a:extLst>
          </p:cNvPr>
          <p:cNvSpPr/>
          <p:nvPr/>
        </p:nvSpPr>
        <p:spPr>
          <a:xfrm>
            <a:off x="670558" y="1098119"/>
            <a:ext cx="10231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También se puede hallar el porcentaje que se abona y luego se le resta el 100%.</a:t>
            </a:r>
            <a:endParaRPr lang="es-AR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FC9200-CDD5-4A4B-BB03-761A52C49B6E}"/>
              </a:ext>
            </a:extLst>
          </p:cNvPr>
          <p:cNvSpPr/>
          <p:nvPr/>
        </p:nvSpPr>
        <p:spPr>
          <a:xfrm>
            <a:off x="2236697" y="5184176"/>
            <a:ext cx="8665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300 representa el 100% y 360 representa el 120%.</a:t>
            </a:r>
          </a:p>
          <a:p>
            <a:r>
              <a:rPr lang="es-MX" sz="2400" dirty="0">
                <a:solidFill>
                  <a:srgbClr val="231F20"/>
                </a:solidFill>
                <a:latin typeface="UniversLTStd-Light"/>
              </a:rPr>
              <a:t>Entonces, el porcentaje de recargo es 20% (120% – 100%).</a:t>
            </a:r>
            <a:endParaRPr lang="es-A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9BE6185-A45D-440A-A8C4-7ABB6B8102E3}"/>
                  </a:ext>
                </a:extLst>
              </p:cNvPr>
              <p:cNvSpPr txBox="1"/>
              <p:nvPr/>
            </p:nvSpPr>
            <p:spPr>
              <a:xfrm>
                <a:off x="2121860" y="2980171"/>
                <a:ext cx="174163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8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AR" sz="2800" b="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r>
                            <a:rPr lang="es-AR" sz="2800" b="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s-AR" sz="28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0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r>
                            <a:rPr lang="es-AR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9BE6185-A45D-440A-A8C4-7ABB6B810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860" y="2980171"/>
                <a:ext cx="1741631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7020A165-A03A-4C2E-94F9-5A0C160F6935}"/>
              </a:ext>
            </a:extLst>
          </p:cNvPr>
          <p:cNvSpPr/>
          <p:nvPr/>
        </p:nvSpPr>
        <p:spPr>
          <a:xfrm>
            <a:off x="4846934" y="3198167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solidFill>
                  <a:srgbClr val="231F20"/>
                </a:solidFill>
                <a:latin typeface="UniversLTStd-Bold"/>
              </a:rPr>
              <a:t>x </a:t>
            </a:r>
            <a:r>
              <a:rPr lang="es-AR" sz="2400" dirty="0">
                <a:solidFill>
                  <a:srgbClr val="231F20"/>
                </a:solidFill>
                <a:latin typeface="UniversLTStd-Light"/>
              </a:rPr>
              <a:t>= 120</a:t>
            </a:r>
            <a:endParaRPr lang="es-AR" sz="2400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7CC05F9E-49A8-4106-8150-AB2EDC1B73C1}"/>
              </a:ext>
            </a:extLst>
          </p:cNvPr>
          <p:cNvSpPr/>
          <p:nvPr/>
        </p:nvSpPr>
        <p:spPr>
          <a:xfrm>
            <a:off x="3924206" y="3244333"/>
            <a:ext cx="742257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 descr="Imagen que contiene taza, tabla, cuarto, escena&#10;&#10;Descripción generada automáticamente">
            <a:extLst>
              <a:ext uri="{FF2B5EF4-FFF2-40B4-BE49-F238E27FC236}">
                <a16:creationId xmlns:a16="http://schemas.microsoft.com/office/drawing/2014/main" id="{4264B50F-1F75-426F-9AD8-D6E2CA9D0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86" y="2187966"/>
            <a:ext cx="2699664" cy="229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4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Panorámica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UniversLTStd-Bold</vt:lpstr>
      <vt:lpstr>UniversLTStd-Light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Palmieri, Cecilia Paula</dc:creator>
  <cp:lastModifiedBy>Palmieri, Cecilia Paula</cp:lastModifiedBy>
  <cp:revision>1</cp:revision>
  <dcterms:created xsi:type="dcterms:W3CDTF">2021-07-28T19:12:51Z</dcterms:created>
  <dcterms:modified xsi:type="dcterms:W3CDTF">2021-07-28T19:12:55Z</dcterms:modified>
</cp:coreProperties>
</file>