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3B143-CD14-476C-A7B1-D2397C6FCA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51BC9A-4CC5-4B21-9961-4301A066B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B583ED-5AC4-48C3-AD28-143342EB1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7BBF84-252E-45A6-A7E9-5C075BB60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8B23EE-1B24-4026-A9BD-44D7A422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9142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E3C369-8F48-48C4-A620-646CBCD7A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A23AC8-0287-4F10-9083-A180CE9B1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CDDD3D-48B9-479C-8ED6-9A742FB8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93CCE0-653B-453C-9A20-537F81B70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DAF7DC-4C41-4834-97CB-8983AE07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080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CA508AF-8F6B-4D03-BB34-FFB5471F49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FBE9A5-1203-4A09-9712-60887BF875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008FF1-29E0-45FD-B780-183DDE6B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EA6442-8091-4DF2-B2DB-1B016B866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A4C793-1B71-430C-8FFB-32F9A95F4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63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ED331D-AD12-45C2-B4DA-0594CDCAB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7C767-AB5D-405E-A883-AF8EC147A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2F5EB-0DC9-48F9-A4A9-3F95957FC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7E38D2-32CF-464A-A584-580B8B938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5447D1-E025-41B8-BC5E-080A56504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616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3F944-6366-4621-B24C-13E06A47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B793DD-6A40-41AA-9E8F-BBC55CD80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2E04F6-1E98-40D3-BDDB-E546A5AAC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DD8419-7D63-425E-9416-3359126F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2C3F1F-F7CF-4020-BBB5-38343C90E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840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8D43C3-592D-47C9-9DA4-72830ECA3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70D29B-D99A-45A4-B9D9-18A534F8D1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3AE4AA-F6B6-4E27-A074-6319F92EA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C01BB1-ADF5-498E-8A3E-BA7FC230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83F538-6B1A-4122-82FE-A9134EDB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6FA0C9-4259-4B96-9AFF-690F1D9A4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986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04168-C581-40DB-97E2-251F8C5A6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E90420-A060-4DD2-9832-89057CACB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BDA9F1-314D-464B-861C-C5938E722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D964320-2C3A-4B5E-941F-68225D25C0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77DD3F-6296-43A2-9851-393C43C10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795A4F-449B-4C80-A33A-782C9F6A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12F0812-5A21-44C3-A9C8-DB53FDE9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F86A41-9986-48C5-BF67-03E93EE8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220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D3B4F-2B57-4CA3-AD05-D561E44F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E3691F7-A58A-4461-AE45-BA42A9587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BAC7AB-A9D3-434C-9FF9-37E5C3CD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1FA0C7-EB53-4A2D-9B9B-6D45F26D4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659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6D6BE8-D293-4D57-9D6A-9277667A3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80BE68-22D3-49A5-A417-F2961DF0C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C9EF52-A757-4457-9D5C-C7EEEE8A3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859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A5CA6-844C-46BC-BAB4-967B1AFBF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40F220-A3FD-4B1F-B8ED-C542A9F52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B7593B-5DEC-468F-9DF5-E3C67B696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B76184-A6C3-42D5-B35D-9385D7D7F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A6E58F-D6B8-4BED-9F21-56E35312B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6A385C-2234-493D-ACE9-914FA646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1745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8CFD9C-B65E-44F8-B559-B79869973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E86A164-B82C-4278-B29A-AD48B0816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43B501-CBBC-4D83-ABF1-5DEC65F21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8EE989-25CD-4AF7-B414-6711D9036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C10D2C-79D4-4BA3-B944-1925DC4DE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50A8B4-1661-4CE6-9607-D68AD9FD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834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F145D7D-F552-48A5-8768-78258C29B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993A8C-276C-491F-827A-CD14264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87FBFD-116D-4E84-A394-49EC4B5A4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12EA4-F2D4-465D-94E4-36651AADCA21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289076-D050-4E7B-83CE-AD67B21BA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B53D10-1121-46B9-8CF2-D247AD00B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976F0-33EF-47C2-8C13-712B514BBBF9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2191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E614F1C-2D93-42D0-B229-768199449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403089" y="0"/>
            <a:ext cx="4788912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D449AE1-F9CE-4E72-8178-F156990DC6A5}"/>
              </a:ext>
            </a:extLst>
          </p:cNvPr>
          <p:cNvSpPr/>
          <p:nvPr/>
        </p:nvSpPr>
        <p:spPr>
          <a:xfrm>
            <a:off x="7723163" y="640081"/>
            <a:ext cx="4051495" cy="3708895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Proporcionalidad</a:t>
            </a:r>
            <a:r>
              <a:rPr lang="en-US" sz="4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inversa</a:t>
            </a:r>
            <a:endParaRPr lang="en-US" sz="44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Imagen 2" descr="Imagen que contiene instrumento, estacionaria, lápiz&#10;&#10;Descripción generada automáticamente">
            <a:extLst>
              <a:ext uri="{FF2B5EF4-FFF2-40B4-BE49-F238E27FC236}">
                <a16:creationId xmlns:a16="http://schemas.microsoft.com/office/drawing/2014/main" id="{EADCE3A2-1801-4F71-8099-8484973867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69" b="-1"/>
          <a:stretch/>
        </p:blipFill>
        <p:spPr>
          <a:xfrm>
            <a:off x="20" y="10"/>
            <a:ext cx="753463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84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5E30FAD-8397-4427-9A6A-598FEB22311C}"/>
              </a:ext>
            </a:extLst>
          </p:cNvPr>
          <p:cNvSpPr/>
          <p:nvPr/>
        </p:nvSpPr>
        <p:spPr>
          <a:xfrm>
            <a:off x="586153" y="427615"/>
            <a:ext cx="107102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Cuando el producto entre las cantidades que se corresponden es siempre el mismo, las magnitudes que intervienen son </a:t>
            </a:r>
            <a:r>
              <a:rPr lang="es-MX" sz="2400" b="1" dirty="0">
                <a:solidFill>
                  <a:srgbClr val="00B050"/>
                </a:solidFill>
                <a:latin typeface="Calibri-Bold"/>
              </a:rPr>
              <a:t>inversamente proporcionales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. Ese producto se llama </a:t>
            </a:r>
            <a:r>
              <a:rPr lang="es-MX" sz="2400" b="1" dirty="0">
                <a:solidFill>
                  <a:srgbClr val="00B050"/>
                </a:solidFill>
                <a:latin typeface="Calibri-Bold"/>
              </a:rPr>
              <a:t>constante de proporcionalidad inversa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.</a:t>
            </a:r>
          </a:p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La tabla muestra diferentes formas de distribuir 100 lápices iguales en cajas del mismo tamaño.</a:t>
            </a:r>
            <a:endParaRPr lang="es-AR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9E20794-D6F5-4469-8FF5-3F2894B54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362" y="2621786"/>
            <a:ext cx="5569445" cy="19389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94B4353-526D-4686-8F1B-531EE080F63F}"/>
              </a:ext>
            </a:extLst>
          </p:cNvPr>
          <p:cNvSpPr/>
          <p:nvPr/>
        </p:nvSpPr>
        <p:spPr>
          <a:xfrm>
            <a:off x="6916615" y="2991117"/>
            <a:ext cx="49283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Calibri-Light"/>
              </a:rPr>
              <a:t>La cantidad de cajas es inversamente proporcional al número de lápices que contiene cada una.</a:t>
            </a:r>
            <a:endParaRPr lang="es-AR" sz="24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8ED12AE-0AFE-440A-963E-986304D4E5D1}"/>
              </a:ext>
            </a:extLst>
          </p:cNvPr>
          <p:cNvSpPr/>
          <p:nvPr/>
        </p:nvSpPr>
        <p:spPr>
          <a:xfrm>
            <a:off x="1086362" y="5396690"/>
            <a:ext cx="2524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dirty="0">
                <a:latin typeface="Calibri-Light"/>
              </a:rPr>
              <a:t>Se comprueba que</a:t>
            </a:r>
            <a:endParaRPr lang="es-AR" sz="24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7F1B78E-20F4-4B27-991E-6DE66B1B7E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0451" y="5396690"/>
            <a:ext cx="8158993" cy="8810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4162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AE49E509-1F87-479F-AC62-58220A89305F}"/>
              </a:ext>
            </a:extLst>
          </p:cNvPr>
          <p:cNvSpPr/>
          <p:nvPr/>
        </p:nvSpPr>
        <p:spPr>
          <a:xfrm>
            <a:off x="909710" y="2535592"/>
            <a:ext cx="103725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>
                <a:latin typeface="Calibri-Light"/>
              </a:rPr>
              <a:t>En la tabla se ve que al doble de una cantidad le corresponde la mitad de la otra; si una se cuadruplica, su correspondiente se divide por 4; si una cantidad se divide por 5, su correspondiente se quintuplica, etcétera.</a:t>
            </a:r>
          </a:p>
          <a:p>
            <a:r>
              <a:rPr lang="es-MX" sz="2400">
                <a:latin typeface="Calibri-Light"/>
              </a:rPr>
              <a:t>Por ese motivo se verifica, por ejemplo, esta proporción:</a:t>
            </a:r>
            <a:endParaRPr lang="es-AR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C1FCDA5-35C7-45DF-8E1D-9258C4634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042" y="385022"/>
            <a:ext cx="5569445" cy="19389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5F1ACB4-D7AF-42E9-A8ED-FF6F64061F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3728" y="3429000"/>
            <a:ext cx="1279893" cy="7008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88C41D83-D18A-4288-BF1B-D7DA2BFA7FD2}"/>
              </a:ext>
            </a:extLst>
          </p:cNvPr>
          <p:cNvCxnSpPr/>
          <p:nvPr/>
        </p:nvCxnSpPr>
        <p:spPr>
          <a:xfrm flipH="1">
            <a:off x="4881489" y="4262511"/>
            <a:ext cx="3123028" cy="106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8AC7E2A6-A904-4D20-9002-567114615DA8}"/>
              </a:ext>
            </a:extLst>
          </p:cNvPr>
          <p:cNvSpPr/>
          <p:nvPr/>
        </p:nvSpPr>
        <p:spPr>
          <a:xfrm>
            <a:off x="1758461" y="5116559"/>
            <a:ext cx="31230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i="1" dirty="0">
                <a:solidFill>
                  <a:srgbClr val="000000"/>
                </a:solidFill>
                <a:latin typeface="Calibri-LightItalic"/>
              </a:rPr>
              <a:t>Razón entre dos cantidades de lápices (</a:t>
            </a:r>
            <a:r>
              <a:rPr lang="es-MX" sz="2000" i="1" dirty="0">
                <a:solidFill>
                  <a:schemeClr val="accent1"/>
                </a:solidFill>
                <a:latin typeface="Calibri-LightItalic"/>
              </a:rPr>
              <a:t>5</a:t>
            </a:r>
            <a:r>
              <a:rPr lang="es-MX" sz="2000" i="1" dirty="0">
                <a:solidFill>
                  <a:srgbClr val="00A6FF"/>
                </a:solidFill>
                <a:latin typeface="Calibri-LightItalic"/>
              </a:rPr>
              <a:t> </a:t>
            </a:r>
            <a:r>
              <a:rPr lang="es-MX" sz="2000" i="1" dirty="0">
                <a:solidFill>
                  <a:srgbClr val="000000"/>
                </a:solidFill>
                <a:latin typeface="Calibri-LightItalic"/>
              </a:rPr>
              <a:t>y </a:t>
            </a:r>
            <a:r>
              <a:rPr lang="es-MX" sz="2000" i="1" dirty="0">
                <a:solidFill>
                  <a:srgbClr val="FF0000"/>
                </a:solidFill>
                <a:latin typeface="Calibri-LightItalic"/>
              </a:rPr>
              <a:t>50</a:t>
            </a:r>
            <a:r>
              <a:rPr lang="es-MX" sz="2000" i="1" dirty="0">
                <a:solidFill>
                  <a:srgbClr val="000000"/>
                </a:solidFill>
                <a:latin typeface="Calibri-LightItalic"/>
              </a:rPr>
              <a:t>).</a:t>
            </a:r>
            <a:endParaRPr lang="es-AR" sz="20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B4F83F1-2359-40EB-9B9D-025136F38AA1}"/>
              </a:ext>
            </a:extLst>
          </p:cNvPr>
          <p:cNvSpPr/>
          <p:nvPr/>
        </p:nvSpPr>
        <p:spPr>
          <a:xfrm>
            <a:off x="8089194" y="5040722"/>
            <a:ext cx="31230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i="1" dirty="0">
                <a:solidFill>
                  <a:srgbClr val="000000"/>
                </a:solidFill>
                <a:latin typeface="Calibri-LightItalic"/>
              </a:rPr>
              <a:t>Las cantidades de cajas correspondientes a </a:t>
            </a:r>
            <a:r>
              <a:rPr lang="es-MX" sz="2000" i="1" dirty="0">
                <a:solidFill>
                  <a:srgbClr val="FF0000"/>
                </a:solidFill>
                <a:latin typeface="Calibri-LightItalic"/>
              </a:rPr>
              <a:t>5 </a:t>
            </a:r>
            <a:r>
              <a:rPr lang="es-MX" sz="2000" i="1" dirty="0">
                <a:solidFill>
                  <a:srgbClr val="000000"/>
                </a:solidFill>
                <a:latin typeface="Calibri-LightItalic"/>
              </a:rPr>
              <a:t>y </a:t>
            </a:r>
            <a:r>
              <a:rPr lang="es-MX" sz="2000" i="1" dirty="0">
                <a:solidFill>
                  <a:schemeClr val="accent1"/>
                </a:solidFill>
                <a:latin typeface="Calibri-LightItalic"/>
              </a:rPr>
              <a:t>50</a:t>
            </a:r>
            <a:r>
              <a:rPr lang="es-MX" sz="2000" i="1" dirty="0">
                <a:solidFill>
                  <a:srgbClr val="000000"/>
                </a:solidFill>
                <a:latin typeface="Calibri-LightItalic"/>
              </a:rPr>
              <a:t>,</a:t>
            </a:r>
          </a:p>
          <a:p>
            <a:r>
              <a:rPr lang="es-MX" sz="2000" i="1" dirty="0">
                <a:solidFill>
                  <a:srgbClr val="000000"/>
                </a:solidFill>
                <a:latin typeface="Calibri-LightItalic"/>
              </a:rPr>
              <a:t>o sea, </a:t>
            </a:r>
            <a:r>
              <a:rPr lang="es-MX" sz="2000" i="1" dirty="0">
                <a:solidFill>
                  <a:schemeClr val="accent1"/>
                </a:solidFill>
                <a:latin typeface="Calibri-LightItalic"/>
              </a:rPr>
              <a:t>20</a:t>
            </a:r>
            <a:r>
              <a:rPr lang="es-MX" sz="2000" i="1" dirty="0">
                <a:solidFill>
                  <a:srgbClr val="00A6FF"/>
                </a:solidFill>
                <a:latin typeface="Calibri-LightItalic"/>
              </a:rPr>
              <a:t> </a:t>
            </a:r>
            <a:r>
              <a:rPr lang="es-MX" sz="2000" i="1" dirty="0">
                <a:solidFill>
                  <a:srgbClr val="000000"/>
                </a:solidFill>
                <a:latin typeface="Calibri-LightItalic"/>
              </a:rPr>
              <a:t>y </a:t>
            </a:r>
            <a:r>
              <a:rPr lang="es-MX" sz="2000" i="1" dirty="0">
                <a:solidFill>
                  <a:srgbClr val="FF0000"/>
                </a:solidFill>
                <a:latin typeface="Calibri-LightItalic"/>
              </a:rPr>
              <a:t>2</a:t>
            </a:r>
            <a:r>
              <a:rPr lang="es-MX" sz="2000" i="1" dirty="0">
                <a:solidFill>
                  <a:srgbClr val="000000"/>
                </a:solidFill>
                <a:latin typeface="Calibri-LightItalic"/>
              </a:rPr>
              <a:t>, se invierten para obtener una proporción.</a:t>
            </a:r>
            <a:endParaRPr lang="es-AR" sz="2000" dirty="0"/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2F08153F-98E5-45A4-B52F-E15F9DDE9E4C}"/>
              </a:ext>
            </a:extLst>
          </p:cNvPr>
          <p:cNvCxnSpPr/>
          <p:nvPr/>
        </p:nvCxnSpPr>
        <p:spPr>
          <a:xfrm>
            <a:off x="9087729" y="4129894"/>
            <a:ext cx="0" cy="986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996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161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Calibri-Bold</vt:lpstr>
      <vt:lpstr>Calibri-Light</vt:lpstr>
      <vt:lpstr>Calibri-LightItalic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5</cp:revision>
  <dcterms:created xsi:type="dcterms:W3CDTF">2021-05-12T19:18:06Z</dcterms:created>
  <dcterms:modified xsi:type="dcterms:W3CDTF">2021-05-12T19:29:09Z</dcterms:modified>
</cp:coreProperties>
</file>