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F6B255-90CF-4435-A1A2-64E55A7A5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4B55F4-A23C-4D1B-B712-BC71D80BA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436905-20D7-4CD2-857C-3BCB1B133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0084-C6B5-4116-B077-C6030639961D}" type="datetimeFigureOut">
              <a:rPr lang="es-AR" smtClean="0"/>
              <a:t>14/5/2021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C0CAFC-67B5-4F34-8F34-96FF3042E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2BAEC7-4875-4F8D-AA5E-41B7D90A4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16AE-D850-4EF3-AB73-88D1C9A324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93029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C9440E-B548-469C-82B4-E736B224B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EF3ECD-FDBE-4410-AC6D-4D7945C03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B1A983-A2D6-479E-82EA-5A9E50E2B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0084-C6B5-4116-B077-C6030639961D}" type="datetimeFigureOut">
              <a:rPr lang="es-AR" smtClean="0"/>
              <a:t>14/5/2021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7F122C-3351-4B20-AEAA-442FCAA6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CE0F9A-4787-4464-80E5-94D5D169F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16AE-D850-4EF3-AB73-88D1C9A324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1962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CED42BF-3EB0-4685-94A6-35438901DF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8A6A36-F9D5-4F3F-BC26-CD4F8486F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49B209-0182-4EDE-85A6-2C6F93153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0084-C6B5-4116-B077-C6030639961D}" type="datetimeFigureOut">
              <a:rPr lang="es-AR" smtClean="0"/>
              <a:t>14/5/2021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A0C454-6630-49DB-960B-FE539BE4C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904A85-7431-4430-ABCD-7F6DD86DD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16AE-D850-4EF3-AB73-88D1C9A324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20801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B5682D-7F93-4CC4-876E-55E52E96A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4260F2-A9AD-4D4F-B0AD-C8CED0DEF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4949BD-B0B1-493A-9412-C103BEA25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0084-C6B5-4116-B077-C6030639961D}" type="datetimeFigureOut">
              <a:rPr lang="es-AR" smtClean="0"/>
              <a:t>14/5/2021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3761FE-D607-4321-9FC2-7B8140BC4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F2C224-EABC-46BC-9D99-AD3F1FC12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16AE-D850-4EF3-AB73-88D1C9A324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194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F84D1F-68B9-417B-88C0-E8CEC0951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11D1F9-AF56-4AC0-A7E6-0DF158E17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DBF862-7689-4496-BD63-CD9242177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0084-C6B5-4116-B077-C6030639961D}" type="datetimeFigureOut">
              <a:rPr lang="es-AR" smtClean="0"/>
              <a:t>14/5/2021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89EC61-C3A6-4964-95B5-96585E579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37A863-7BC8-4EDC-BB84-C164955E7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16AE-D850-4EF3-AB73-88D1C9A324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27087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C96BD-FBFC-4B3C-8EDD-0C0D4B21F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1FF9D3-C38B-492C-92E1-178F637EA0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583239-EBC3-476E-8520-52A54AC87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D320DB-58AE-4ADC-88B8-5505BDE96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0084-C6B5-4116-B077-C6030639961D}" type="datetimeFigureOut">
              <a:rPr lang="es-AR" smtClean="0"/>
              <a:t>14/5/2021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EE8E85-CC27-41A2-8F96-D668603FA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1A210C-E6DF-4E12-B361-1076FCDC4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16AE-D850-4EF3-AB73-88D1C9A324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8228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4DB034-75E2-4547-BBC3-2B71A8FFB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E1223F-99A9-41EF-BC6A-7F45D834A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B53DB3F-C59D-415A-AB51-9D59DECD3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1A40A9-755B-4921-97F6-44568CD9D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D502CC7-5F72-48E5-93FC-4445382F10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DB1BB14-A0ED-48D5-A4BC-A926D6B7E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0084-C6B5-4116-B077-C6030639961D}" type="datetimeFigureOut">
              <a:rPr lang="es-AR" smtClean="0"/>
              <a:t>14/5/2021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995719C-D277-4C52-83F4-01A0FEF86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3411E1B-BE0E-4704-9A51-B4CA57A2F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16AE-D850-4EF3-AB73-88D1C9A324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2075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BD94E6-D931-4DB5-850A-6B66AD68B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028D57-1337-4523-8F54-EF8C26BCE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0084-C6B5-4116-B077-C6030639961D}" type="datetimeFigureOut">
              <a:rPr lang="es-AR" smtClean="0"/>
              <a:t>14/5/2021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3C831B9-3F45-44CF-8947-E8EC35C7C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AC23B7-8474-41FE-8F73-465C72AA8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16AE-D850-4EF3-AB73-88D1C9A324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55175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78008F6-9259-4B7B-BE56-B85344A42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0084-C6B5-4116-B077-C6030639961D}" type="datetimeFigureOut">
              <a:rPr lang="es-AR" smtClean="0"/>
              <a:t>14/5/2021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9C18538-999C-46CE-B4E0-6D09469A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28F8E3-6841-49F4-A826-128E29732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16AE-D850-4EF3-AB73-88D1C9A324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13639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56D09B-36F2-42EC-A289-E72A5DF6D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EC2292-3EE2-4A6B-865C-70DD0AEE1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E64308-4A06-449B-B8EC-1690CAEF9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26C611-E36D-4D91-92A6-EF053A5C0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0084-C6B5-4116-B077-C6030639961D}" type="datetimeFigureOut">
              <a:rPr lang="es-AR" smtClean="0"/>
              <a:t>14/5/2021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465C1A-CC1F-468E-B0FB-CD3DD4A1A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71D887-2248-45A3-8910-409ED190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16AE-D850-4EF3-AB73-88D1C9A324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0251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E5E108-3178-47AD-952B-11686A78E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7A65409-7D6F-44A9-B47A-7B1B16756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A42918-4BF0-46A5-8D4F-D99F2D78C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0FD734-2B58-462A-8201-95209ED1C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0084-C6B5-4116-B077-C6030639961D}" type="datetimeFigureOut">
              <a:rPr lang="es-AR" smtClean="0"/>
              <a:t>14/5/2021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F192D5-6D7A-435E-96E3-DD6EF919F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6C28CD-7A3B-402C-A4F7-B08C79B44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16AE-D850-4EF3-AB73-88D1C9A324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6458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88FB444-4D10-474B-A5FB-8C425AEE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A19DE0-7421-4F00-A7BC-DC99D1A27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17B138-B870-465F-97F9-BC2F09650A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00084-C6B5-4116-B077-C6030639961D}" type="datetimeFigureOut">
              <a:rPr lang="es-AR" smtClean="0"/>
              <a:t>14/5/2021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223B92-2FEC-466B-96AF-1F33D433AE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A8FA8C-61E4-4A48-9BAE-BD5B6BA5F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16AE-D850-4EF3-AB73-88D1C9A324D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8096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interior, tabla, papel, hecho&#10;&#10;Descripción generada automáticamente">
            <a:extLst>
              <a:ext uri="{FF2B5EF4-FFF2-40B4-BE49-F238E27FC236}">
                <a16:creationId xmlns:a16="http://schemas.microsoft.com/office/drawing/2014/main" id="{C0BF3176-EA39-4F09-A142-A11A7FC18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30" y="0"/>
            <a:ext cx="12197529" cy="8131686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98732F2-C939-499D-B15B-CE85F468271F}"/>
              </a:ext>
            </a:extLst>
          </p:cNvPr>
          <p:cNvSpPr txBox="1"/>
          <p:nvPr/>
        </p:nvSpPr>
        <p:spPr>
          <a:xfrm>
            <a:off x="4192172" y="3013501"/>
            <a:ext cx="33089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4800" b="1" dirty="0">
                <a:highlight>
                  <a:srgbClr val="C0C0C0"/>
                </a:highlight>
              </a:rPr>
              <a:t>Divisibilidad</a:t>
            </a:r>
          </a:p>
        </p:txBody>
      </p:sp>
    </p:spTree>
    <p:extLst>
      <p:ext uri="{BB962C8B-B14F-4D97-AF65-F5344CB8AC3E}">
        <p14:creationId xmlns:p14="http://schemas.microsoft.com/office/powerpoint/2010/main" val="3545836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4A1BCB2E-585E-40F7-9889-56CB27FFFAE7}"/>
              </a:ext>
            </a:extLst>
          </p:cNvPr>
          <p:cNvSpPr/>
          <p:nvPr/>
        </p:nvSpPr>
        <p:spPr>
          <a:xfrm>
            <a:off x="656492" y="646166"/>
            <a:ext cx="11343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latin typeface="UniversLTStd-Light"/>
              </a:rPr>
              <a:t>Para averiguar si un número es divisible por otro, es decir, si es múltiplo del otro, podemos hacer la división entera y fijarnos si el resto es cero.</a:t>
            </a:r>
            <a:endParaRPr lang="es-AR" sz="28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C8F0197-4357-40DF-A61F-5A7FDE0F0571}"/>
              </a:ext>
            </a:extLst>
          </p:cNvPr>
          <p:cNvSpPr/>
          <p:nvPr/>
        </p:nvSpPr>
        <p:spPr>
          <a:xfrm>
            <a:off x="5903742" y="352434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>
                <a:latin typeface="UniversLTStd-Light"/>
              </a:rPr>
              <a:t>Podemos decir que 108 es divisible por 9 y por 12; </a:t>
            </a:r>
          </a:p>
          <a:p>
            <a:r>
              <a:rPr lang="es-MX" dirty="0">
                <a:latin typeface="UniversLTStd-Light"/>
              </a:rPr>
              <a:t>108 es múltiplo de 9 y de 12; </a:t>
            </a:r>
          </a:p>
          <a:p>
            <a:r>
              <a:rPr lang="es-MX" dirty="0">
                <a:latin typeface="UniversLTStd-Light"/>
              </a:rPr>
              <a:t>9 y 12 son divisores o factores de 108.</a:t>
            </a:r>
            <a:endParaRPr lang="es-AR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FEFB39D-18F1-478D-8BE3-EE115C9E878B}"/>
              </a:ext>
            </a:extLst>
          </p:cNvPr>
          <p:cNvSpPr/>
          <p:nvPr/>
        </p:nvSpPr>
        <p:spPr>
          <a:xfrm>
            <a:off x="656492" y="1983721"/>
            <a:ext cx="1495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FF0000"/>
                </a:solidFill>
                <a:latin typeface="UniversLTStd-Bold"/>
              </a:rPr>
              <a:t>Ejemplo:</a:t>
            </a:r>
            <a:endParaRPr lang="es-AR" sz="28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D0929BB-93F2-4CAB-950D-D3A4D08074CD}"/>
              </a:ext>
            </a:extLst>
          </p:cNvPr>
          <p:cNvSpPr/>
          <p:nvPr/>
        </p:nvSpPr>
        <p:spPr>
          <a:xfrm>
            <a:off x="850327" y="4894656"/>
            <a:ext cx="4301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i="1" dirty="0">
                <a:latin typeface="UniversLTStd-LightObl"/>
              </a:rPr>
              <a:t>Divisiones enteras </a:t>
            </a:r>
            <a:r>
              <a:rPr lang="es-MX" b="1" i="1" dirty="0">
                <a:latin typeface="UniversLTStd-BoldObl"/>
              </a:rPr>
              <a:t>exactas </a:t>
            </a:r>
            <a:r>
              <a:rPr lang="es-MX" i="1" dirty="0">
                <a:latin typeface="UniversLTStd-LightObl"/>
              </a:rPr>
              <a:t>por tener resto 0.</a:t>
            </a:r>
            <a:endParaRPr lang="es-AR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95EC058-3019-405C-8AE4-C43DB0841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539" y="3138585"/>
            <a:ext cx="4234350" cy="13090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06598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0C71507-CC8C-4515-AFD6-81124536CACF}"/>
              </a:ext>
            </a:extLst>
          </p:cNvPr>
          <p:cNvSpPr/>
          <p:nvPr/>
        </p:nvSpPr>
        <p:spPr>
          <a:xfrm>
            <a:off x="740898" y="5019041"/>
            <a:ext cx="10034953" cy="461665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MX" sz="2400" dirty="0">
                <a:latin typeface="UniversLTStd-Light"/>
              </a:rPr>
              <a:t>El </a:t>
            </a:r>
            <a:r>
              <a:rPr lang="es-MX" sz="2400" b="1" dirty="0">
                <a:latin typeface="UniversLTStd-Bold"/>
              </a:rPr>
              <a:t>1 </a:t>
            </a:r>
            <a:r>
              <a:rPr lang="es-MX" sz="2400" dirty="0">
                <a:latin typeface="UniversLTStd-Light"/>
              </a:rPr>
              <a:t>es divisor de todos los números y el </a:t>
            </a:r>
            <a:r>
              <a:rPr lang="es-MX" sz="2400" b="1" dirty="0">
                <a:latin typeface="UniversLTStd-Bold"/>
              </a:rPr>
              <a:t>0 </a:t>
            </a:r>
            <a:r>
              <a:rPr lang="es-MX" sz="2400" dirty="0">
                <a:latin typeface="UniversLTStd-Light"/>
              </a:rPr>
              <a:t>es múltiplo de todos los números.</a:t>
            </a:r>
            <a:endParaRPr lang="es-AR" sz="2400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1275E10-18B4-45C8-ABE8-F4B73CF67699}"/>
              </a:ext>
            </a:extLst>
          </p:cNvPr>
          <p:cNvSpPr/>
          <p:nvPr/>
        </p:nvSpPr>
        <p:spPr>
          <a:xfrm>
            <a:off x="614289" y="719857"/>
            <a:ext cx="107805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latin typeface="UniversLTStd-Light"/>
              </a:rPr>
              <a:t>A veces podemos usar </a:t>
            </a:r>
            <a:r>
              <a:rPr lang="es-MX" sz="2400" b="1" dirty="0">
                <a:solidFill>
                  <a:schemeClr val="accent1"/>
                </a:solidFill>
                <a:latin typeface="UniversLTStd-Bold"/>
              </a:rPr>
              <a:t>reglas de divisibilidad 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(y así evitamos hacer la división).</a:t>
            </a:r>
          </a:p>
          <a:p>
            <a:endParaRPr lang="es-AR" sz="2400" b="1" dirty="0">
              <a:solidFill>
                <a:srgbClr val="FF0000"/>
              </a:solidFill>
              <a:latin typeface="UniversLTStd-Bold"/>
            </a:endParaRPr>
          </a:p>
          <a:p>
            <a:r>
              <a:rPr lang="es-AR" sz="2400" b="1" dirty="0">
                <a:solidFill>
                  <a:srgbClr val="FF0000"/>
                </a:solidFill>
                <a:latin typeface="UniversLTStd-Bold"/>
              </a:rPr>
              <a:t>Ejemplos:</a:t>
            </a:r>
          </a:p>
          <a:p>
            <a:endParaRPr lang="es-AR" sz="2400" b="1" dirty="0">
              <a:solidFill>
                <a:srgbClr val="FF0000"/>
              </a:solidFill>
              <a:latin typeface="UniversLTStd-Bold"/>
            </a:endParaRPr>
          </a:p>
          <a:p>
            <a:r>
              <a:rPr lang="es-MX" sz="2400" dirty="0">
                <a:solidFill>
                  <a:srgbClr val="000000"/>
                </a:solidFill>
                <a:latin typeface="UniversLTStd-Light"/>
              </a:rPr>
              <a:t>Si el número termina en 0, 2, 4, 6 u 8, es </a:t>
            </a:r>
            <a:r>
              <a:rPr lang="es-MX" sz="2400" b="1" dirty="0">
                <a:solidFill>
                  <a:srgbClr val="000000"/>
                </a:solidFill>
                <a:latin typeface="UniversLTStd-Bold"/>
              </a:rPr>
              <a:t>divisible por 2 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(es par);</a:t>
            </a:r>
          </a:p>
          <a:p>
            <a:r>
              <a:rPr lang="es-MX" sz="2400" dirty="0">
                <a:solidFill>
                  <a:srgbClr val="000000"/>
                </a:solidFill>
                <a:latin typeface="UniversLTStd-Light"/>
              </a:rPr>
              <a:t>si la suma de sus cifras está en la tabla del 3, es </a:t>
            </a:r>
            <a:r>
              <a:rPr lang="es-MX" sz="2400" b="1" dirty="0">
                <a:solidFill>
                  <a:srgbClr val="000000"/>
                </a:solidFill>
                <a:latin typeface="UniversLTStd-Bold"/>
              </a:rPr>
              <a:t>divisible por 3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, y si esa suma está en la tabla del 9, es </a:t>
            </a:r>
            <a:r>
              <a:rPr lang="es-MX" sz="2400" b="1" dirty="0">
                <a:solidFill>
                  <a:srgbClr val="000000"/>
                </a:solidFill>
                <a:latin typeface="UniversLTStd-Bold"/>
              </a:rPr>
              <a:t>divisible por 9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;</a:t>
            </a:r>
          </a:p>
          <a:p>
            <a:r>
              <a:rPr lang="es-MX" sz="2400" dirty="0">
                <a:solidFill>
                  <a:srgbClr val="000000"/>
                </a:solidFill>
                <a:latin typeface="UniversLTStd-Light"/>
              </a:rPr>
              <a:t>si termina en 0 o en 5, es </a:t>
            </a:r>
            <a:r>
              <a:rPr lang="es-MX" sz="2400" b="1" dirty="0">
                <a:solidFill>
                  <a:srgbClr val="000000"/>
                </a:solidFill>
                <a:latin typeface="UniversLTStd-Bold"/>
              </a:rPr>
              <a:t>divisible por 5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;</a:t>
            </a:r>
          </a:p>
          <a:p>
            <a:r>
              <a:rPr lang="es-MX" sz="2400" dirty="0">
                <a:solidFill>
                  <a:srgbClr val="000000"/>
                </a:solidFill>
                <a:latin typeface="UniversLTStd-Light"/>
              </a:rPr>
              <a:t>si termina en 0, es </a:t>
            </a:r>
            <a:r>
              <a:rPr lang="es-MX" sz="2400" b="1" dirty="0">
                <a:solidFill>
                  <a:srgbClr val="000000"/>
                </a:solidFill>
                <a:latin typeface="UniversLTStd-Bold"/>
              </a:rPr>
              <a:t>divisible por 10</a:t>
            </a:r>
            <a:r>
              <a:rPr lang="es-MX" sz="2400">
                <a:solidFill>
                  <a:srgbClr val="000000"/>
                </a:solidFill>
                <a:latin typeface="UniversLTStd-Light"/>
              </a:rPr>
              <a:t>; </a:t>
            </a:r>
          </a:p>
          <a:p>
            <a:r>
              <a:rPr lang="es-MX" sz="2400">
                <a:solidFill>
                  <a:srgbClr val="000000"/>
                </a:solidFill>
                <a:latin typeface="UniversLTStd-Light"/>
              </a:rPr>
              <a:t>si 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termina en 00, es </a:t>
            </a:r>
            <a:r>
              <a:rPr lang="es-MX" sz="2400" b="1" dirty="0">
                <a:solidFill>
                  <a:srgbClr val="000000"/>
                </a:solidFill>
                <a:latin typeface="UniversLTStd-Bold"/>
              </a:rPr>
              <a:t>divisible por 100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, etcétera.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5305527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201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UniversLTStd-Bold</vt:lpstr>
      <vt:lpstr>UniversLTStd-BoldObl</vt:lpstr>
      <vt:lpstr>UniversLTStd-Light</vt:lpstr>
      <vt:lpstr>UniversLTStd-LightObl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Palmieri, Cecilia Paula</dc:creator>
  <cp:lastModifiedBy>Palmieri, Cecilia Paula</cp:lastModifiedBy>
  <cp:revision>3</cp:revision>
  <dcterms:created xsi:type="dcterms:W3CDTF">2021-05-13T14:19:21Z</dcterms:created>
  <dcterms:modified xsi:type="dcterms:W3CDTF">2021-05-14T18:26:17Z</dcterms:modified>
</cp:coreProperties>
</file>