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534B6-F287-4437-8003-7E43DE69F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DE50C6-E98D-4BF4-8057-38679AED3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6C449C-2191-4764-8FC2-946DC7E33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18FB7E-2152-4396-B4FE-04A81188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7C2481-BFE7-47FF-A5C5-62D45BCF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922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ED61F-76F2-4401-9671-BA80E7767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A92B16-D77E-4CCD-8EB7-5B2A0150E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748FB5-A5DE-4344-A2B1-FC504715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1B6BFC-EE5C-4063-A97D-1343F112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775DDD-F60F-46B9-8AAF-CB954084D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514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FE606E-46B9-45C8-A100-2512738AF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401E91-C3F1-4B11-9258-E2F9E2C99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A9DFF2-E9EC-4C9A-990A-CAE65D0F3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ECD3EC-9101-4ED0-A2F1-A3DBEA3C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1A8FB1-CBC8-4750-BD65-71D23739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880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C3752-61D0-4E67-8FF5-7F9AF292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6C29DA-8EAD-4121-98DA-193D31B70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043B45-C920-44DA-9BC4-6318B78C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174A93-A129-43A2-86ED-F3B6849A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0C212-576B-4743-9646-879A135C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771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55F28-91AD-4B75-B7E2-873F78E40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935528-03CC-4E46-AEF5-9843B8EBE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80FA0E-9BF4-4B9B-9A83-A6C32439D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19F770-1386-4808-818B-C73DAA6C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EE4C44-EF4C-45DF-854A-D5B07271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42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7C6DF-3D16-463C-8709-0268A547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29336-42D2-4477-9979-5C5DE8E9C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878618-7578-411A-B5B9-EF2800D2A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E609CD-F0C3-47FB-BAEF-3FF3653F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02E726-50B7-43A2-99EC-6A1222D2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16D0F3-D9AC-430E-AD4C-0C0F0B2F6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652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253B9-1CE9-4E43-83AE-3FBA3E51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88472F-29E3-48AB-83ED-B0BDD0EC1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BEF7A6-5038-4ADC-97F2-F84666362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EAA762-B0EE-439C-9332-BDBDE3404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3C107-53FE-41C8-8932-08057AC94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57CACE-372D-470D-B9FF-1BC70834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DAC761-D415-401B-A526-90CFEEA10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C43CE4-D1F9-498A-A63F-043B044B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48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01455-DDA9-44BE-AAF3-CBABF5C50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6DD8A0-FA71-4DB8-ACBE-697F75C7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71475D4-A47E-4D1F-8D11-6226A6816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FB962B-9348-4175-84D5-3FE55D63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370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4C5B93-B564-456E-9998-601E6298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6F59C7-25A9-4FA8-9421-553CCF82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7E0415-D93E-4540-A78A-D9995912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548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FF4E5-FE7B-409C-A36E-2E3FF2FD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80CC18-084C-44F1-9709-192C820E4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4AD55F-6FDD-43E9-92E7-2F8A0356F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F26505-E720-4D27-902D-BBF91F59B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270191-0B07-4B2F-9E80-0AC9F5D5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007FE0-7F28-4174-BDD4-4F89EEC1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104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14E0F-9E02-4EAB-8ABB-FA091996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2085D60-C43C-4D3D-8BB5-1A4AD36D5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DD4C34-A6FE-4172-BC99-A6A6B6C87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13D846-F8DA-4278-8DEE-BD137B87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D15A4A-4775-46F1-A1E9-663B9A14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728412-CFE3-4832-B246-FBF97CFA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686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349BA4-7ADC-4D38-A595-F4D80EFD8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00F66C-473D-4131-9C28-BCE74E89D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85B445-2CA5-49CF-A689-A7FCBFD64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AB1B6-A77D-4B87-A6B6-CD808212AEBC}" type="datetimeFigureOut">
              <a:rPr lang="es-AR" smtClean="0"/>
              <a:t>10/5/2021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5CB111-C654-4BAC-B29E-8EA0B7A96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FAB4D-F531-401E-A3CA-DAA9BD37D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2985B-D3E8-4233-8C70-F8F5C012F3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005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pasto, jugando, niña, tabla&#10;&#10;Descripción generada automáticamente">
            <a:extLst>
              <a:ext uri="{FF2B5EF4-FFF2-40B4-BE49-F238E27FC236}">
                <a16:creationId xmlns:a16="http://schemas.microsoft.com/office/drawing/2014/main" id="{C2DB4FAF-4502-48AB-A223-4289F4BCF0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4" b="873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4ABA22B-A846-4F1B-8840-C1A93DBBB879}"/>
              </a:ext>
            </a:extLst>
          </p:cNvPr>
          <p:cNvSpPr/>
          <p:nvPr/>
        </p:nvSpPr>
        <p:spPr>
          <a:xfrm>
            <a:off x="8022021" y="3231931"/>
            <a:ext cx="3852041" cy="1834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latin typeface="+mj-lt"/>
                <a:ea typeface="+mj-ea"/>
                <a:cs typeface="+mj-cs"/>
              </a:rPr>
              <a:t>POTENCIACIÓN</a:t>
            </a:r>
            <a:endParaRPr lang="en-US" sz="4000"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65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0E21E4D-BF12-4E4A-AE89-7C69B0B5BFDD}"/>
              </a:ext>
            </a:extLst>
          </p:cNvPr>
          <p:cNvSpPr/>
          <p:nvPr/>
        </p:nvSpPr>
        <p:spPr>
          <a:xfrm>
            <a:off x="881575" y="449937"/>
            <a:ext cx="100490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rgbClr val="000000"/>
                </a:solidFill>
                <a:latin typeface="UniversLTStd-Light"/>
              </a:rPr>
              <a:t>Cualquier multiplicación de </a:t>
            </a:r>
            <a:r>
              <a:rPr lang="es-MX" sz="2000" b="1" dirty="0">
                <a:solidFill>
                  <a:srgbClr val="000000"/>
                </a:solidFill>
                <a:latin typeface="UniversLTStd-Bold"/>
              </a:rPr>
              <a:t>factores iguales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se puede abreviar con una potencia.</a:t>
            </a:r>
          </a:p>
          <a:p>
            <a:r>
              <a:rPr lang="es-MX" sz="2000" dirty="0">
                <a:solidFill>
                  <a:srgbClr val="000000"/>
                </a:solidFill>
                <a:latin typeface="UniversLTStd-Light"/>
              </a:rPr>
              <a:t>El </a:t>
            </a:r>
            <a:r>
              <a:rPr lang="es-MX" sz="2000" b="1" dirty="0">
                <a:solidFill>
                  <a:srgbClr val="7030A0"/>
                </a:solidFill>
                <a:latin typeface="UniversLTStd-Light"/>
              </a:rPr>
              <a:t>exponente</a:t>
            </a:r>
            <a:r>
              <a:rPr lang="es-MX" sz="2000" dirty="0">
                <a:solidFill>
                  <a:srgbClr val="FF40FF"/>
                </a:solidFill>
                <a:latin typeface="UniversLTStd-Light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indica cuántas veces aparece la base como factor.</a:t>
            </a:r>
            <a:endParaRPr lang="es-AR" sz="20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F014CD7-A63B-4C62-8169-D1790C534FD7}"/>
              </a:ext>
            </a:extLst>
          </p:cNvPr>
          <p:cNvSpPr/>
          <p:nvPr/>
        </p:nvSpPr>
        <p:spPr>
          <a:xfrm>
            <a:off x="914570" y="1533504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latin typeface="UniversLTStd-Bold"/>
              </a:rPr>
              <a:t>Ejemplo: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7575935-DB47-42B7-B983-6201FC6726E0}"/>
              </a:ext>
            </a:extLst>
          </p:cNvPr>
          <p:cNvSpPr/>
          <p:nvPr/>
        </p:nvSpPr>
        <p:spPr>
          <a:xfrm>
            <a:off x="914570" y="3236197"/>
            <a:ext cx="3778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∙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∙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∙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=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4000" b="1" i="0" u="none" strike="noStrike" baseline="30000" dirty="0">
                <a:solidFill>
                  <a:srgbClr val="7030A0"/>
                </a:solidFill>
                <a:latin typeface="UniversLTStd-Light"/>
              </a:rPr>
              <a:t>4</a:t>
            </a:r>
            <a:r>
              <a:rPr lang="es-AR" sz="1200" b="0" i="0" u="none" strike="noStrike" baseline="0" dirty="0">
                <a:latin typeface="UniversLTStd-Light"/>
              </a:rPr>
              <a:t> </a:t>
            </a:r>
            <a:r>
              <a:rPr lang="es-AR" sz="3600" dirty="0">
                <a:solidFill>
                  <a:srgbClr val="000000"/>
                </a:solidFill>
                <a:latin typeface="UniversLTStd-Light"/>
              </a:rPr>
              <a:t>= 81</a:t>
            </a:r>
            <a:endParaRPr lang="es-AR" sz="36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E670FAD-18C6-4B19-9E5D-CA92221E098B}"/>
              </a:ext>
            </a:extLst>
          </p:cNvPr>
          <p:cNvSpPr/>
          <p:nvPr/>
        </p:nvSpPr>
        <p:spPr>
          <a:xfrm>
            <a:off x="2936343" y="2275236"/>
            <a:ext cx="1548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rgbClr val="7030A0"/>
                </a:solidFill>
                <a:latin typeface="UniversLTStd-Light"/>
              </a:rPr>
              <a:t>Exponente</a:t>
            </a:r>
            <a:endParaRPr lang="es-AR" sz="2400" b="1" dirty="0">
              <a:solidFill>
                <a:srgbClr val="7030A0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FC0E23-A604-4ED0-8726-6A37B08FA02B}"/>
              </a:ext>
            </a:extLst>
          </p:cNvPr>
          <p:cNvSpPr/>
          <p:nvPr/>
        </p:nvSpPr>
        <p:spPr>
          <a:xfrm>
            <a:off x="3049170" y="4298178"/>
            <a:ext cx="888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00B050"/>
                </a:solidFill>
                <a:latin typeface="UniversLTStd-Light"/>
              </a:rPr>
              <a:t>Base</a:t>
            </a:r>
            <a:endParaRPr lang="es-AR" sz="2800" b="1" dirty="0">
              <a:solidFill>
                <a:srgbClr val="00B050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7748703-5B02-4445-8FFA-832271C8670D}"/>
              </a:ext>
            </a:extLst>
          </p:cNvPr>
          <p:cNvSpPr/>
          <p:nvPr/>
        </p:nvSpPr>
        <p:spPr>
          <a:xfrm>
            <a:off x="5069548" y="3328529"/>
            <a:ext cx="1288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latin typeface="UniversLTStd-Light"/>
              </a:rPr>
              <a:t>Potencia</a:t>
            </a:r>
            <a:endParaRPr lang="es-AR" sz="24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A36A381-84B8-4DA8-9278-8A12243A64C3}"/>
              </a:ext>
            </a:extLst>
          </p:cNvPr>
          <p:cNvSpPr/>
          <p:nvPr/>
        </p:nvSpPr>
        <p:spPr>
          <a:xfrm>
            <a:off x="1279286" y="4034018"/>
            <a:ext cx="1424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b="1" dirty="0">
                <a:solidFill>
                  <a:srgbClr val="7030A0"/>
                </a:solidFill>
                <a:latin typeface="UniversLTStd-Light"/>
              </a:rPr>
              <a:t>4</a:t>
            </a:r>
            <a:r>
              <a:rPr lang="es-AR" sz="3200" b="1" dirty="0">
                <a:solidFill>
                  <a:srgbClr val="FF40FF"/>
                </a:solidFill>
                <a:latin typeface="UniversLTStd-Light"/>
              </a:rPr>
              <a:t> </a:t>
            </a:r>
            <a:r>
              <a:rPr lang="es-AR" sz="3200" b="1" dirty="0">
                <a:solidFill>
                  <a:srgbClr val="000000"/>
                </a:solidFill>
                <a:latin typeface="UniversLTStd-Light"/>
              </a:rPr>
              <a:t>veces</a:t>
            </a:r>
            <a:endParaRPr lang="es-AR" sz="3200" b="1" dirty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FBC3D8E-9F0C-4AB1-A715-24F7E3CBCE57}"/>
              </a:ext>
            </a:extLst>
          </p:cNvPr>
          <p:cNvCxnSpPr>
            <a:cxnSpLocks/>
          </p:cNvCxnSpPr>
          <p:nvPr/>
        </p:nvCxnSpPr>
        <p:spPr>
          <a:xfrm>
            <a:off x="1047043" y="3930929"/>
            <a:ext cx="1889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AE5239E-83F4-4215-97F8-54BFC4A68621}"/>
              </a:ext>
            </a:extLst>
          </p:cNvPr>
          <p:cNvCxnSpPr>
            <a:cxnSpLocks/>
          </p:cNvCxnSpPr>
          <p:nvPr/>
        </p:nvCxnSpPr>
        <p:spPr>
          <a:xfrm flipV="1">
            <a:off x="2916697" y="3836361"/>
            <a:ext cx="132473" cy="923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7BAC4B7-695A-4FE0-A2FA-45AF197A30BA}"/>
              </a:ext>
            </a:extLst>
          </p:cNvPr>
          <p:cNvCxnSpPr>
            <a:cxnSpLocks/>
          </p:cNvCxnSpPr>
          <p:nvPr/>
        </p:nvCxnSpPr>
        <p:spPr>
          <a:xfrm flipH="1" flipV="1">
            <a:off x="881575" y="3781890"/>
            <a:ext cx="165468" cy="1689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A0A38505-D3A2-4059-B71B-09D3A9A565A7}"/>
              </a:ext>
            </a:extLst>
          </p:cNvPr>
          <p:cNvCxnSpPr>
            <a:cxnSpLocks/>
          </p:cNvCxnSpPr>
          <p:nvPr/>
        </p:nvCxnSpPr>
        <p:spPr>
          <a:xfrm flipV="1">
            <a:off x="3710624" y="2736901"/>
            <a:ext cx="1" cy="49929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159DE356-F2D0-4816-B906-0C782B019CDF}"/>
              </a:ext>
            </a:extLst>
          </p:cNvPr>
          <p:cNvCxnSpPr>
            <a:stCxn id="4" idx="3"/>
            <a:endCxn id="7" idx="1"/>
          </p:cNvCxnSpPr>
          <p:nvPr/>
        </p:nvCxnSpPr>
        <p:spPr>
          <a:xfrm flipV="1">
            <a:off x="4693169" y="3559362"/>
            <a:ext cx="37637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57A3B94D-FC6B-4405-862E-3601DCF3841B}"/>
              </a:ext>
            </a:extLst>
          </p:cNvPr>
          <p:cNvCxnSpPr/>
          <p:nvPr/>
        </p:nvCxnSpPr>
        <p:spPr>
          <a:xfrm>
            <a:off x="3493362" y="3790194"/>
            <a:ext cx="0" cy="53621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9821C94-4D17-4FF7-BA93-FDE3D3AE9373}"/>
              </a:ext>
            </a:extLst>
          </p:cNvPr>
          <p:cNvSpPr txBox="1"/>
          <p:nvPr/>
        </p:nvSpPr>
        <p:spPr>
          <a:xfrm>
            <a:off x="8547367" y="2241734"/>
            <a:ext cx="2630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Respetar negritas y colores.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FD24E4CE-F57D-4027-BAAA-75610A716AF5}"/>
              </a:ext>
            </a:extLst>
          </p:cNvPr>
          <p:cNvSpPr/>
          <p:nvPr/>
        </p:nvSpPr>
        <p:spPr>
          <a:xfrm>
            <a:off x="964309" y="5299907"/>
            <a:ext cx="1054139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solidFill>
                  <a:srgbClr val="000000"/>
                </a:solidFill>
                <a:latin typeface="UniversLTStd-Bold"/>
              </a:rPr>
              <a:t>Si el exponente es 1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, la potencia es igual a la base. </a:t>
            </a:r>
            <a:r>
              <a:rPr lang="es-MX" sz="2000" b="1" dirty="0">
                <a:solidFill>
                  <a:srgbClr val="FF0000"/>
                </a:solidFill>
                <a:latin typeface="UniversLTStd-Bold"/>
              </a:rPr>
              <a:t>Ejemplos: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4</a:t>
            </a:r>
            <a:r>
              <a:rPr lang="es-MX" sz="2800" b="0" i="0" u="none" strike="noStrike" baseline="30000" dirty="0">
                <a:solidFill>
                  <a:srgbClr val="000000"/>
                </a:solidFill>
                <a:latin typeface="UniversLTStd-Light"/>
              </a:rPr>
              <a:t>1</a:t>
            </a:r>
            <a:r>
              <a:rPr lang="es-MX" sz="900" b="0" i="0" u="none" strike="noStrike" baseline="0" dirty="0">
                <a:solidFill>
                  <a:srgbClr val="000000"/>
                </a:solidFill>
                <a:latin typeface="UniversLTStd-Light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= 4       57</a:t>
            </a:r>
            <a:r>
              <a:rPr lang="es-MX" sz="2800" b="0" i="0" u="none" strike="noStrike" baseline="30000" dirty="0">
                <a:solidFill>
                  <a:srgbClr val="000000"/>
                </a:solidFill>
                <a:latin typeface="UniversLTStd-Light"/>
              </a:rPr>
              <a:t>1</a:t>
            </a:r>
            <a:r>
              <a:rPr lang="es-MX" sz="900" b="0" i="0" u="none" strike="noStrike" baseline="0" dirty="0">
                <a:solidFill>
                  <a:srgbClr val="000000"/>
                </a:solidFill>
                <a:latin typeface="UniversLTStd-Light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= 57</a:t>
            </a:r>
          </a:p>
          <a:p>
            <a:endParaRPr lang="es-MX" b="1" dirty="0">
              <a:solidFill>
                <a:srgbClr val="000000"/>
              </a:solidFill>
              <a:latin typeface="UniversLTStd-Bold"/>
            </a:endParaRPr>
          </a:p>
          <a:p>
            <a:r>
              <a:rPr lang="es-MX" sz="2000" b="1" dirty="0">
                <a:solidFill>
                  <a:srgbClr val="000000"/>
                </a:solidFill>
                <a:latin typeface="UniversLTStd-Bold"/>
              </a:rPr>
              <a:t>Si el exponente es 0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, </a:t>
            </a:r>
            <a:r>
              <a:rPr lang="es-MX" sz="2000" b="1" dirty="0">
                <a:solidFill>
                  <a:srgbClr val="000000"/>
                </a:solidFill>
                <a:latin typeface="UniversLTStd-Bold"/>
              </a:rPr>
              <a:t>la potencia es 1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. </a:t>
            </a:r>
            <a:r>
              <a:rPr lang="es-MX" sz="2000" b="1" dirty="0">
                <a:solidFill>
                  <a:srgbClr val="FF0000"/>
                </a:solidFill>
                <a:latin typeface="UniversLTStd-Bold"/>
              </a:rPr>
              <a:t>Ejemplos: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1</a:t>
            </a:r>
            <a:r>
              <a:rPr lang="es-MX" sz="2800" b="0" i="0" u="none" strike="noStrike" baseline="30000" dirty="0">
                <a:solidFill>
                  <a:srgbClr val="000000"/>
                </a:solidFill>
                <a:latin typeface="UniversLTStd-Light"/>
              </a:rPr>
              <a:t>0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= 1       18</a:t>
            </a:r>
            <a:r>
              <a:rPr lang="es-MX" sz="2800" b="0" i="0" u="none" strike="noStrike" baseline="30000" dirty="0">
                <a:solidFill>
                  <a:srgbClr val="000000"/>
                </a:solidFill>
                <a:latin typeface="UniversLTStd-Light"/>
              </a:rPr>
              <a:t>0</a:t>
            </a:r>
            <a:r>
              <a:rPr lang="es-MX" sz="900" b="0" i="0" u="none" strike="noStrike" baseline="0" dirty="0">
                <a:solidFill>
                  <a:srgbClr val="000000"/>
                </a:solidFill>
                <a:latin typeface="UniversLTStd-Light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= 1       974</a:t>
            </a:r>
            <a:r>
              <a:rPr lang="es-MX" sz="2800" b="0" i="0" u="none" strike="noStrike" baseline="30000" dirty="0">
                <a:solidFill>
                  <a:srgbClr val="000000"/>
                </a:solidFill>
                <a:latin typeface="UniversLTStd-Light"/>
              </a:rPr>
              <a:t>0</a:t>
            </a:r>
            <a:r>
              <a:rPr lang="es-MX" sz="900" b="0" i="0" u="none" strike="noStrike" baseline="0" dirty="0">
                <a:solidFill>
                  <a:srgbClr val="000000"/>
                </a:solidFill>
                <a:latin typeface="UniversLTStd-Light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= 1</a:t>
            </a:r>
            <a:endParaRPr lang="es-AR" sz="2000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6237889-CFD9-4A5B-BA95-BDBE711B603F}"/>
              </a:ext>
            </a:extLst>
          </p:cNvPr>
          <p:cNvSpPr txBox="1"/>
          <p:nvPr/>
        </p:nvSpPr>
        <p:spPr>
          <a:xfrm>
            <a:off x="8547367" y="3190029"/>
            <a:ext cx="28241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La fórmula se va armando y luego a lo último en un segundo tiempo aparece lo de debajo de exponente 1 y 0.</a:t>
            </a:r>
          </a:p>
        </p:txBody>
      </p:sp>
    </p:spTree>
    <p:extLst>
      <p:ext uri="{BB962C8B-B14F-4D97-AF65-F5344CB8AC3E}">
        <p14:creationId xmlns:p14="http://schemas.microsoft.com/office/powerpoint/2010/main" val="5434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346B166-9B82-4232-9B39-1332BF7A004E}"/>
              </a:ext>
            </a:extLst>
          </p:cNvPr>
          <p:cNvSpPr/>
          <p:nvPr/>
        </p:nvSpPr>
        <p:spPr>
          <a:xfrm>
            <a:off x="1268574" y="4891503"/>
            <a:ext cx="8162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el exponente es </a:t>
            </a:r>
            <a:r>
              <a:rPr lang="es-MX" sz="2400" b="1" dirty="0">
                <a:solidFill>
                  <a:srgbClr val="7030A0"/>
                </a:solidFill>
                <a:latin typeface="UniversLTStd-Light"/>
              </a:rPr>
              <a:t>2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, se lee: "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al cuadrado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".</a:t>
            </a:r>
          </a:p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el exponente es </a:t>
            </a:r>
            <a:r>
              <a:rPr lang="es-MX" sz="2400" b="1" dirty="0">
                <a:solidFill>
                  <a:srgbClr val="7030A0"/>
                </a:solidFill>
                <a:latin typeface="UniversLTStd-Light"/>
              </a:rPr>
              <a:t>3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, se lee: "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al cubo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".</a:t>
            </a:r>
          </a:p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hay </a:t>
            </a:r>
            <a:r>
              <a:rPr lang="es-MX" sz="2400" b="1" dirty="0">
                <a:solidFill>
                  <a:srgbClr val="7030A0"/>
                </a:solidFill>
                <a:latin typeface="UniversLTStd-Light"/>
              </a:rPr>
              <a:t>4</a:t>
            </a:r>
            <a:r>
              <a:rPr lang="es-MX" sz="2400" dirty="0">
                <a:solidFill>
                  <a:srgbClr val="FF40FF"/>
                </a:solidFill>
                <a:latin typeface="UniversLTStd-Light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factores, se lee “a la cuarta”; si hay </a:t>
            </a:r>
            <a:r>
              <a:rPr lang="es-MX" sz="2400" b="1" dirty="0">
                <a:solidFill>
                  <a:srgbClr val="7030A0"/>
                </a:solidFill>
                <a:latin typeface="UniversLTStd-Light"/>
              </a:rPr>
              <a:t>5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, se lee “a la quinta”, y así sucesivamente.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97CAF25-4A95-4CD3-9015-CED3D03E8F8E}"/>
              </a:ext>
            </a:extLst>
          </p:cNvPr>
          <p:cNvSpPr/>
          <p:nvPr/>
        </p:nvSpPr>
        <p:spPr>
          <a:xfrm>
            <a:off x="881575" y="449937"/>
            <a:ext cx="100490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solidFill>
                  <a:srgbClr val="000000"/>
                </a:solidFill>
                <a:latin typeface="UniversLTStd-Light"/>
              </a:rPr>
              <a:t>Cualquier multiplicación de </a:t>
            </a:r>
            <a:r>
              <a:rPr lang="es-MX" sz="2000" b="1" dirty="0">
                <a:solidFill>
                  <a:srgbClr val="000000"/>
                </a:solidFill>
                <a:latin typeface="UniversLTStd-Bold"/>
              </a:rPr>
              <a:t>factores iguales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se puede abreviar con una potencia.</a:t>
            </a:r>
          </a:p>
          <a:p>
            <a:r>
              <a:rPr lang="es-MX" sz="2000" dirty="0">
                <a:solidFill>
                  <a:srgbClr val="000000"/>
                </a:solidFill>
                <a:latin typeface="UniversLTStd-Light"/>
              </a:rPr>
              <a:t>El </a:t>
            </a:r>
            <a:r>
              <a:rPr lang="es-MX" sz="2000" b="1" dirty="0">
                <a:solidFill>
                  <a:srgbClr val="7030A0"/>
                </a:solidFill>
                <a:latin typeface="UniversLTStd-Light"/>
              </a:rPr>
              <a:t>exponente</a:t>
            </a:r>
            <a:r>
              <a:rPr lang="es-MX" sz="2000" dirty="0">
                <a:solidFill>
                  <a:srgbClr val="FF40FF"/>
                </a:solidFill>
                <a:latin typeface="UniversLTStd-Light"/>
              </a:rPr>
              <a:t> </a:t>
            </a:r>
            <a:r>
              <a:rPr lang="es-MX" sz="2000" dirty="0">
                <a:solidFill>
                  <a:srgbClr val="000000"/>
                </a:solidFill>
                <a:latin typeface="UniversLTStd-Light"/>
              </a:rPr>
              <a:t>indica cuántas veces aparece la base como factor.</a:t>
            </a:r>
            <a:endParaRPr lang="es-AR" sz="20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3FB3C6C-6229-4742-8F04-6E96768850E9}"/>
              </a:ext>
            </a:extLst>
          </p:cNvPr>
          <p:cNvSpPr/>
          <p:nvPr/>
        </p:nvSpPr>
        <p:spPr>
          <a:xfrm>
            <a:off x="914570" y="1533504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latin typeface="UniversLTStd-Bold"/>
              </a:rPr>
              <a:t>Ejemplo:</a:t>
            </a:r>
            <a:endParaRPr lang="es-AR" sz="24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2E8CE1C-A47D-4329-81ED-DE5EF159AB9C}"/>
              </a:ext>
            </a:extLst>
          </p:cNvPr>
          <p:cNvSpPr/>
          <p:nvPr/>
        </p:nvSpPr>
        <p:spPr>
          <a:xfrm>
            <a:off x="914570" y="2867489"/>
            <a:ext cx="3778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∙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∙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∙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3600" dirty="0">
                <a:latin typeface="UniversLTStd-Light"/>
              </a:rPr>
              <a:t> = </a:t>
            </a:r>
            <a:r>
              <a:rPr lang="es-AR" sz="3600" dirty="0">
                <a:solidFill>
                  <a:srgbClr val="00B050"/>
                </a:solidFill>
                <a:latin typeface="UniversLTStd-Light"/>
              </a:rPr>
              <a:t>3</a:t>
            </a:r>
            <a:r>
              <a:rPr lang="es-AR" sz="4000" b="1" i="0" u="none" strike="noStrike" baseline="30000" dirty="0">
                <a:solidFill>
                  <a:srgbClr val="7030A0"/>
                </a:solidFill>
                <a:latin typeface="UniversLTStd-Light"/>
              </a:rPr>
              <a:t>4</a:t>
            </a:r>
            <a:r>
              <a:rPr lang="es-AR" sz="1200" b="0" i="0" u="none" strike="noStrike" baseline="0" dirty="0">
                <a:latin typeface="UniversLTStd-Light"/>
              </a:rPr>
              <a:t> </a:t>
            </a:r>
            <a:r>
              <a:rPr lang="es-AR" sz="3600" dirty="0">
                <a:solidFill>
                  <a:srgbClr val="000000"/>
                </a:solidFill>
                <a:latin typeface="UniversLTStd-Light"/>
              </a:rPr>
              <a:t>= 81</a:t>
            </a:r>
            <a:endParaRPr lang="es-AR" sz="36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2A3C4CF-7DC0-4BD3-9315-182CF0EBDE5D}"/>
              </a:ext>
            </a:extLst>
          </p:cNvPr>
          <p:cNvSpPr/>
          <p:nvPr/>
        </p:nvSpPr>
        <p:spPr>
          <a:xfrm>
            <a:off x="2936343" y="1906528"/>
            <a:ext cx="1548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rgbClr val="7030A0"/>
                </a:solidFill>
                <a:latin typeface="UniversLTStd-Light"/>
              </a:rPr>
              <a:t>Exponente</a:t>
            </a:r>
            <a:endParaRPr lang="es-AR" sz="2400" b="1" dirty="0">
              <a:solidFill>
                <a:srgbClr val="7030A0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69CAB03-AE30-4B9D-B149-6C954DBDB056}"/>
              </a:ext>
            </a:extLst>
          </p:cNvPr>
          <p:cNvSpPr/>
          <p:nvPr/>
        </p:nvSpPr>
        <p:spPr>
          <a:xfrm>
            <a:off x="3049170" y="3929470"/>
            <a:ext cx="888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00B050"/>
                </a:solidFill>
                <a:latin typeface="UniversLTStd-Light"/>
              </a:rPr>
              <a:t>Base</a:t>
            </a:r>
            <a:endParaRPr lang="es-AR" sz="2800" b="1" dirty="0">
              <a:solidFill>
                <a:srgbClr val="00B050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2290D6A-A9F8-438C-BFA5-D589478C46A7}"/>
              </a:ext>
            </a:extLst>
          </p:cNvPr>
          <p:cNvSpPr/>
          <p:nvPr/>
        </p:nvSpPr>
        <p:spPr>
          <a:xfrm>
            <a:off x="5069548" y="2959821"/>
            <a:ext cx="1288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latin typeface="UniversLTStd-Light"/>
              </a:rPr>
              <a:t>Potencia</a:t>
            </a:r>
            <a:endParaRPr lang="es-AR" sz="2400" b="1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B22448-0AFF-4F4C-933C-2E75244CB701}"/>
              </a:ext>
            </a:extLst>
          </p:cNvPr>
          <p:cNvSpPr/>
          <p:nvPr/>
        </p:nvSpPr>
        <p:spPr>
          <a:xfrm>
            <a:off x="1279286" y="3665310"/>
            <a:ext cx="1424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b="1" dirty="0">
                <a:solidFill>
                  <a:srgbClr val="7030A0"/>
                </a:solidFill>
                <a:latin typeface="UniversLTStd-Light"/>
              </a:rPr>
              <a:t>4</a:t>
            </a:r>
            <a:r>
              <a:rPr lang="es-AR" sz="3200" b="1" dirty="0">
                <a:solidFill>
                  <a:srgbClr val="FF40FF"/>
                </a:solidFill>
                <a:latin typeface="UniversLTStd-Light"/>
              </a:rPr>
              <a:t> </a:t>
            </a:r>
            <a:r>
              <a:rPr lang="es-AR" sz="3200" b="1" dirty="0">
                <a:solidFill>
                  <a:srgbClr val="000000"/>
                </a:solidFill>
                <a:latin typeface="UniversLTStd-Light"/>
              </a:rPr>
              <a:t>veces</a:t>
            </a:r>
            <a:endParaRPr lang="es-AR" sz="3200" b="1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9EE56550-F82D-4B5B-9332-470F6C1689B8}"/>
              </a:ext>
            </a:extLst>
          </p:cNvPr>
          <p:cNvCxnSpPr>
            <a:cxnSpLocks/>
          </p:cNvCxnSpPr>
          <p:nvPr/>
        </p:nvCxnSpPr>
        <p:spPr>
          <a:xfrm>
            <a:off x="1047043" y="3562221"/>
            <a:ext cx="1889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2454697-8FC3-4C1A-A8BB-7EAE7178F53B}"/>
              </a:ext>
            </a:extLst>
          </p:cNvPr>
          <p:cNvCxnSpPr>
            <a:cxnSpLocks/>
          </p:cNvCxnSpPr>
          <p:nvPr/>
        </p:nvCxnSpPr>
        <p:spPr>
          <a:xfrm flipV="1">
            <a:off x="2916697" y="3467653"/>
            <a:ext cx="132473" cy="923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6E59312-6839-4D87-8D14-CE8475813A50}"/>
              </a:ext>
            </a:extLst>
          </p:cNvPr>
          <p:cNvCxnSpPr>
            <a:cxnSpLocks/>
          </p:cNvCxnSpPr>
          <p:nvPr/>
        </p:nvCxnSpPr>
        <p:spPr>
          <a:xfrm flipH="1" flipV="1">
            <a:off x="881575" y="3413182"/>
            <a:ext cx="165468" cy="1689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C2DD2367-2FB9-40C1-B27C-E9D429429B45}"/>
              </a:ext>
            </a:extLst>
          </p:cNvPr>
          <p:cNvCxnSpPr>
            <a:cxnSpLocks/>
          </p:cNvCxnSpPr>
          <p:nvPr/>
        </p:nvCxnSpPr>
        <p:spPr>
          <a:xfrm flipV="1">
            <a:off x="3710624" y="2368193"/>
            <a:ext cx="1" cy="49929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0A1B19E9-6E74-4D1B-A077-88CF2C3DB2C8}"/>
              </a:ext>
            </a:extLst>
          </p:cNvPr>
          <p:cNvCxnSpPr>
            <a:stCxn id="6" idx="3"/>
            <a:endCxn id="9" idx="1"/>
          </p:cNvCxnSpPr>
          <p:nvPr/>
        </p:nvCxnSpPr>
        <p:spPr>
          <a:xfrm flipV="1">
            <a:off x="4693169" y="3190654"/>
            <a:ext cx="37637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1FA7C24-01FB-4AD9-913B-B329AA133040}"/>
              </a:ext>
            </a:extLst>
          </p:cNvPr>
          <p:cNvCxnSpPr/>
          <p:nvPr/>
        </p:nvCxnSpPr>
        <p:spPr>
          <a:xfrm>
            <a:off x="3493362" y="3421486"/>
            <a:ext cx="0" cy="53621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3CB66B-8D02-4B55-B08A-420A5EEA7CFA}"/>
              </a:ext>
            </a:extLst>
          </p:cNvPr>
          <p:cNvSpPr txBox="1"/>
          <p:nvPr/>
        </p:nvSpPr>
        <p:spPr>
          <a:xfrm>
            <a:off x="8481377" y="2428788"/>
            <a:ext cx="2630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Respetar negritas y colores.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F19BA89-3ADA-4E10-9FA7-2C9A009A9AB9}"/>
              </a:ext>
            </a:extLst>
          </p:cNvPr>
          <p:cNvSpPr txBox="1"/>
          <p:nvPr/>
        </p:nvSpPr>
        <p:spPr>
          <a:xfrm>
            <a:off x="8798090" y="5076168"/>
            <a:ext cx="2824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Se ve lo de exponente 0 y 1 y aparece lo de los demás exponentes. RESPETAR COLORES DE EXPONENTE.</a:t>
            </a:r>
          </a:p>
        </p:txBody>
      </p:sp>
    </p:spTree>
    <p:extLst>
      <p:ext uri="{BB962C8B-B14F-4D97-AF65-F5344CB8AC3E}">
        <p14:creationId xmlns:p14="http://schemas.microsoft.com/office/powerpoint/2010/main" val="697313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UniversLTStd-Bold</vt:lpstr>
      <vt:lpstr>UniversLTStd-Light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</cp:revision>
  <dcterms:created xsi:type="dcterms:W3CDTF">2021-05-10T20:38:15Z</dcterms:created>
  <dcterms:modified xsi:type="dcterms:W3CDTF">2021-05-10T20:38:17Z</dcterms:modified>
</cp:coreProperties>
</file>