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A16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4C8798-F7A3-4455-99BD-821B2B3236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0316ACB-AA8D-442B-B492-635FD95F93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A8664E1-BFA6-49D1-B124-8B64989A0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17BE7B-E19C-4AE6-8A97-921D4FAC4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03A0273-6D8B-499D-BEF7-41D5A86993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119966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FD1CF6-F028-4474-A734-2210881E46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DCD971-E1E3-438C-B20D-B4B1A23B1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422501-45B8-4B81-9762-776E89D22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A34CCD6-42D4-4374-8376-B40B4DEEE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F8F6A7-696D-4B5B-B61A-C5B074FCF2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98008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57B34BE-E140-4F04-A32C-1078D19643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294022A-7712-4740-8B20-EC0FEDF52A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8E42564-1527-4B5D-8327-36BA22302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09FF96B-DBF7-43DD-A6B8-7359E0FC4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34AE5A6-BF44-48B9-A6EC-0C45A9B0D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4955289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0D60548-143A-4757-A4B7-A829F38BF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9DD748-921C-44B1-9F76-69CF6CFDE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163DD2-D2A4-4872-B94A-0417E5CCC0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179A58-725B-4FA6-B0C6-4A0412BFE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F691DE0-AF86-44AB-B169-AD4F1ED12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517692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D1920D-BCBC-4E56-A77B-BD70F13CB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8E3C34-3A49-42D3-973A-9105A547B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E8792E-5F7B-42AA-9A19-1F4559696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94D6B7-3FAD-4864-B8B0-6CA3B1C12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325D8F-EFBE-4F4D-8ADB-4332A050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86500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091F09-1CED-46B5-B376-02D1E683BB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2A9AB29-3541-4682-A407-C812DE551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3DD95F5-2858-48A2-AD0E-C00F9B11E0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F4B346-4F53-4B57-845C-C1F3DF3FB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490042-FAC0-4884-93C0-F753D767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28916EA-A4A8-415E-9A82-ABD867015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114260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1AA40F-8B21-4BEC-B651-FCF6B26F8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2671E3-4452-45FC-8D19-5B86D11AA9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9AD5940-424C-4432-B196-36171F473C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4B2553C5-8FBA-4311-B596-AD2715E2C3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D412F2B-79B4-401B-ABA2-5E9549B866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747BB70-8BAD-43F3-A4A0-AEA35E9A6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6A3701A-4316-47E3-AE7C-096595E2A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4967E6A-05BF-49C1-B4BF-B4C2C7FC4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997127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885957-993A-4A59-AADC-894E57C85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80127B5-8BFB-422C-BDFA-872578271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6E9A433-02EB-4A74-9B3B-788839052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AD5E5C3-55C9-464F-9D6A-6FA45E4C1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203006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9043DC-DA35-41B5-9224-ABB1B07410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B0043B5-A19F-4C89-9699-F130982D85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3BE2A8D2-AF5F-4957-82E4-4630EB5AE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447975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DCB9C7-D78B-4AE8-AD7F-D3C93C1070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0F0E71-BF94-4354-83B9-EC0FD0C90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D927696-0453-4009-B0FB-9241EC5AEAE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B499E6B-8E71-403A-A079-9FFB712E66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21EF5DE-7E8B-4D8A-8306-7F012A3880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7A8D8F-9F65-4933-8BC5-9C00160C4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76740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C71696-76D1-46D2-8742-B55CFD0E3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E7D1FDE-2780-4391-9DA7-752BFA6F16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011C73B-86FF-4B5A-BE21-7BA085108D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574EE5B-5B07-4435-BE75-D30EA8588E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6291B70-4AE8-4729-955E-016253537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A950A1B-48A4-489C-8FEF-D9BFB8120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6888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E5D100D-0861-4D08-A23D-7BBFB1454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84FE705-D420-41F1-BA31-8C5C139823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4B03CE1-60BF-4FD5-9744-0EE134757C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A11C3-A47E-4D30-B0C4-B47CA9E86F42}" type="datetimeFigureOut">
              <a:rPr lang="es-AR" smtClean="0"/>
              <a:t>12/5/2021</a:t>
            </a:fld>
            <a:endParaRPr lang="es-AR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0A1FB4-7334-4B5C-9048-6F37D36D2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601F67E-25D6-4938-BCA1-2C801C4096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ED7FA-DC66-4AA0-BC2F-0117E7779BD8}" type="slidenum">
              <a:rPr lang="es-AR" smtClean="0"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79601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 descr="Un pizarrón negro con letras blancas&#10;&#10;Descripción generada automáticamente">
            <a:extLst>
              <a:ext uri="{FF2B5EF4-FFF2-40B4-BE49-F238E27FC236}">
                <a16:creationId xmlns:a16="http://schemas.microsoft.com/office/drawing/2014/main" id="{658F8114-AE62-4A78-9A45-2DD0895905F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89" b="9406"/>
          <a:stretch/>
        </p:blipFill>
        <p:spPr>
          <a:xfrm>
            <a:off x="20" y="1"/>
            <a:ext cx="12191980" cy="6857999"/>
          </a:xfrm>
          <a:prstGeom prst="rect">
            <a:avLst/>
          </a:prstGeom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E9FD46D4-F3F2-43D9-8476-F7E42EE62698}"/>
              </a:ext>
            </a:extLst>
          </p:cNvPr>
          <p:cNvSpPr/>
          <p:nvPr/>
        </p:nvSpPr>
        <p:spPr>
          <a:xfrm>
            <a:off x="1524000" y="1122362"/>
            <a:ext cx="9144000" cy="290051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000" b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RADICACIÓN</a:t>
            </a:r>
            <a:endParaRPr lang="en-US" sz="600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64869537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1478BA1F-9AC8-47F3-B70D-F8014A1CC673}"/>
              </a:ext>
            </a:extLst>
          </p:cNvPr>
          <p:cNvSpPr/>
          <p:nvPr/>
        </p:nvSpPr>
        <p:spPr>
          <a:xfrm>
            <a:off x="992001" y="384661"/>
            <a:ext cx="59927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400" dirty="0">
                <a:latin typeface="UniversLTStd-Light"/>
              </a:rPr>
              <a:t>Es la operación que “deshace” la potenciación.</a:t>
            </a:r>
            <a:endParaRPr lang="es-AR" sz="24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9B87D305-E164-4B7A-A4DE-2344020B8257}"/>
              </a:ext>
            </a:extLst>
          </p:cNvPr>
          <p:cNvSpPr/>
          <p:nvPr/>
        </p:nvSpPr>
        <p:spPr>
          <a:xfrm>
            <a:off x="992001" y="1411052"/>
            <a:ext cx="423651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AR" sz="2400" dirty="0">
                <a:latin typeface="UniversLTStd-Light"/>
              </a:rPr>
              <a:t>Para hallar </a:t>
            </a:r>
          </a:p>
          <a:p>
            <a:pPr algn="ctr"/>
            <a:r>
              <a:rPr lang="es-AR" sz="2400" dirty="0">
                <a:latin typeface="UniversLTStd-Light"/>
              </a:rPr>
              <a:t>(raíz cuadrada de 49), buscamos qué número natural elevado al cuadrado da 49.</a:t>
            </a:r>
            <a:endParaRPr lang="es-AR" sz="24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612C0C18-E3C0-488D-B3F1-67340C9701EC}"/>
                  </a:ext>
                </a:extLst>
              </p:cNvPr>
              <p:cNvSpPr txBox="1"/>
              <p:nvPr/>
            </p:nvSpPr>
            <p:spPr>
              <a:xfrm>
                <a:off x="3835812" y="1411052"/>
                <a:ext cx="610872" cy="4128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s-AR" sz="2400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s-AR" sz="2400">
                              <a:latin typeface="Cambria Math" panose="02040503050406030204" pitchFamily="18" charset="0"/>
                            </a:rPr>
                            <m:t>49</m:t>
                          </m:r>
                        </m:e>
                      </m:rad>
                    </m:oMath>
                  </m:oMathPara>
                </a14:m>
                <a:endParaRPr lang="es-AR" dirty="0"/>
              </a:p>
            </p:txBody>
          </p:sp>
        </mc:Choice>
        <mc:Fallback>
          <p:sp>
            <p:nvSpPr>
              <p:cNvPr id="4" name="CuadroTexto 3">
                <a:extLst>
                  <a:ext uri="{FF2B5EF4-FFF2-40B4-BE49-F238E27FC236}">
                    <a16:creationId xmlns:a16="http://schemas.microsoft.com/office/drawing/2014/main" id="{612C0C18-E3C0-488D-B3F1-67340C9701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812" y="1411052"/>
                <a:ext cx="610872" cy="41287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A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ángulo 4">
            <a:extLst>
              <a:ext uri="{FF2B5EF4-FFF2-40B4-BE49-F238E27FC236}">
                <a16:creationId xmlns:a16="http://schemas.microsoft.com/office/drawing/2014/main" id="{935B0838-0F42-4013-A3DF-47F804F3C5D6}"/>
              </a:ext>
            </a:extLst>
          </p:cNvPr>
          <p:cNvSpPr/>
          <p:nvPr/>
        </p:nvSpPr>
        <p:spPr>
          <a:xfrm>
            <a:off x="286064" y="4321240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sz="2400" dirty="0">
                <a:latin typeface="UniversLTStd-Light"/>
              </a:rPr>
              <a:t>Para averiguar la raíz cúbica de 8,</a:t>
            </a:r>
          </a:p>
          <a:p>
            <a:pPr algn="ctr"/>
            <a:r>
              <a:rPr lang="es-AR" sz="2400" dirty="0">
                <a:latin typeface="UniversLTStd-Light"/>
              </a:rPr>
              <a:t>buscamos qué número elevado</a:t>
            </a:r>
          </a:p>
          <a:p>
            <a:pPr algn="ctr"/>
            <a:r>
              <a:rPr lang="es-AR" sz="2400" dirty="0">
                <a:latin typeface="UniversLTStd-Light"/>
              </a:rPr>
              <a:t>al cubo da 8.</a:t>
            </a:r>
            <a:endParaRPr lang="es-AR" sz="2400" dirty="0"/>
          </a:p>
        </p:txBody>
      </p:sp>
      <p:pic>
        <p:nvPicPr>
          <p:cNvPr id="12" name="Imagen 11" descr="Forma, Logotipo&#10;&#10;Descripción generada automáticamente">
            <a:extLst>
              <a:ext uri="{FF2B5EF4-FFF2-40B4-BE49-F238E27FC236}">
                <a16:creationId xmlns:a16="http://schemas.microsoft.com/office/drawing/2014/main" id="{D5D4482B-B6CD-49E7-9EDE-90CA638CAE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8119" y="4321240"/>
            <a:ext cx="3959455" cy="830997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AAB13103-1866-46F2-96B7-6937060D0A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9412" y="1682386"/>
            <a:ext cx="3959455" cy="742398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D3FE58D4-3C4A-48AE-85B7-885F2D70E61E}"/>
              </a:ext>
            </a:extLst>
          </p:cNvPr>
          <p:cNvSpPr txBox="1"/>
          <p:nvPr/>
        </p:nvSpPr>
        <p:spPr>
          <a:xfrm>
            <a:off x="10112470" y="228435"/>
            <a:ext cx="177729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solidFill>
                  <a:srgbClr val="FF0000"/>
                </a:solidFill>
              </a:rPr>
              <a:t>Te puse las imágenes de las raíces y potencias en la carpeta</a:t>
            </a:r>
          </a:p>
        </p:txBody>
      </p:sp>
    </p:spTree>
    <p:extLst>
      <p:ext uri="{BB962C8B-B14F-4D97-AF65-F5344CB8AC3E}">
        <p14:creationId xmlns:p14="http://schemas.microsoft.com/office/powerpoint/2010/main" val="31928118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83444212-2A64-4902-B4E9-AEA80BEC21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86" y="2090495"/>
            <a:ext cx="7627665" cy="2398807"/>
          </a:xfrm>
          <a:prstGeom prst="rect">
            <a:avLst/>
          </a:prstGeom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9671C92E-8024-4005-A373-FA37FD51AC84}"/>
              </a:ext>
            </a:extLst>
          </p:cNvPr>
          <p:cNvSpPr/>
          <p:nvPr/>
        </p:nvSpPr>
        <p:spPr>
          <a:xfrm>
            <a:off x="8434334" y="2647204"/>
            <a:ext cx="308710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latin typeface="UniversLTStd-Light"/>
              </a:rPr>
              <a:t>Cuando el </a:t>
            </a:r>
            <a:r>
              <a:rPr lang="es-MX" sz="2400" b="1" dirty="0">
                <a:solidFill>
                  <a:srgbClr val="BA16AE"/>
                </a:solidFill>
                <a:latin typeface="UniversLTStd-Light"/>
              </a:rPr>
              <a:t>índice</a:t>
            </a:r>
            <a:r>
              <a:rPr lang="es-MX" sz="2400" dirty="0">
                <a:latin typeface="UniversLTStd-Light"/>
              </a:rPr>
              <a:t> es </a:t>
            </a:r>
            <a:r>
              <a:rPr lang="es-MX" sz="2400" b="1" dirty="0">
                <a:latin typeface="UniversLTStd-Light"/>
              </a:rPr>
              <a:t>2</a:t>
            </a:r>
            <a:r>
              <a:rPr lang="es-MX" sz="2400" dirty="0">
                <a:latin typeface="UniversLTStd-Light"/>
              </a:rPr>
              <a:t>, no se escribe.</a:t>
            </a:r>
            <a:endParaRPr lang="es-AR" sz="2400" dirty="0"/>
          </a:p>
        </p:txBody>
      </p:sp>
    </p:spTree>
    <p:extLst>
      <p:ext uri="{BB962C8B-B14F-4D97-AF65-F5344CB8AC3E}">
        <p14:creationId xmlns:p14="http://schemas.microsoft.com/office/powerpoint/2010/main" val="428741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DAEC9DD9-6700-40BE-BAB6-FA7A47B22335}"/>
              </a:ext>
            </a:extLst>
          </p:cNvPr>
          <p:cNvSpPr/>
          <p:nvPr/>
        </p:nvSpPr>
        <p:spPr>
          <a:xfrm>
            <a:off x="776747" y="451125"/>
            <a:ext cx="85442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400" dirty="0">
                <a:solidFill>
                  <a:srgbClr val="000000"/>
                </a:solidFill>
                <a:latin typeface="UniversLTStd-Light"/>
              </a:rPr>
              <a:t>Podemos </a:t>
            </a:r>
            <a:r>
              <a:rPr lang="es-MX" sz="2400" b="1" dirty="0">
                <a:solidFill>
                  <a:srgbClr val="3300FF"/>
                </a:solidFill>
                <a:latin typeface="UniversLTStd-Bold"/>
              </a:rPr>
              <a:t>distribuir </a:t>
            </a:r>
            <a:r>
              <a:rPr lang="es-MX" sz="2400" dirty="0">
                <a:solidFill>
                  <a:srgbClr val="000000"/>
                </a:solidFill>
                <a:latin typeface="UniversLTStd-Light"/>
              </a:rPr>
              <a:t>la raíz de una multiplicación o de una división.</a:t>
            </a:r>
            <a:endParaRPr lang="es-AR" sz="2400" dirty="0"/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EBC01E9F-5977-4D0D-8AAD-BBDF1063BA7B}"/>
              </a:ext>
            </a:extLst>
          </p:cNvPr>
          <p:cNvSpPr/>
          <p:nvPr/>
        </p:nvSpPr>
        <p:spPr>
          <a:xfrm>
            <a:off x="4490057" y="1400786"/>
            <a:ext cx="1638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AR" sz="2800" b="1" dirty="0">
                <a:solidFill>
                  <a:srgbClr val="FF0000"/>
                </a:solidFill>
                <a:latin typeface="UniversLTStd-Bold"/>
              </a:rPr>
              <a:t>Ejemplos:</a:t>
            </a:r>
            <a:endParaRPr lang="es-AR" sz="2800" dirty="0"/>
          </a:p>
        </p:txBody>
      </p:sp>
      <p:pic>
        <p:nvPicPr>
          <p:cNvPr id="5" name="Imagen 4" descr="Texto&#10;&#10;Descripción generada automáticamente">
            <a:extLst>
              <a:ext uri="{FF2B5EF4-FFF2-40B4-BE49-F238E27FC236}">
                <a16:creationId xmlns:a16="http://schemas.microsoft.com/office/drawing/2014/main" id="{3DFFD7FA-9511-4832-A8ED-FDC03E8B1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47" y="2601875"/>
            <a:ext cx="4367112" cy="856572"/>
          </a:xfrm>
          <a:prstGeom prst="rect">
            <a:avLst/>
          </a:prstGeom>
        </p:spPr>
      </p:pic>
      <p:pic>
        <p:nvPicPr>
          <p:cNvPr id="7" name="Imagen 6" descr="Imagen que contiene Gráfico&#10;&#10;Descripción generada automáticamente">
            <a:extLst>
              <a:ext uri="{FF2B5EF4-FFF2-40B4-BE49-F238E27FC236}">
                <a16:creationId xmlns:a16="http://schemas.microsoft.com/office/drawing/2014/main" id="{E2348D30-6A33-4C9F-A39E-F7FA2A11CA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50103" y="2593285"/>
            <a:ext cx="5094722" cy="802085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E45C1D2-4D42-4FAE-B8C4-65E32B6DB452}"/>
              </a:ext>
            </a:extLst>
          </p:cNvPr>
          <p:cNvSpPr/>
          <p:nvPr/>
        </p:nvSpPr>
        <p:spPr>
          <a:xfrm>
            <a:off x="983226" y="4312380"/>
            <a:ext cx="1013375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800" b="1" dirty="0">
                <a:solidFill>
                  <a:schemeClr val="accent2"/>
                </a:solidFill>
                <a:latin typeface="UniversLTStd-Bold"/>
              </a:rPr>
              <a:t>ATENCIÓN: </a:t>
            </a:r>
            <a:r>
              <a:rPr lang="es-MX" sz="2800" b="1" dirty="0">
                <a:solidFill>
                  <a:srgbClr val="000000"/>
                </a:solidFill>
                <a:latin typeface="UniversLTStd-Bold"/>
              </a:rPr>
              <a:t>la raíz de una suma o de una resta no se puede distribuir</a:t>
            </a:r>
            <a:r>
              <a:rPr lang="es-MX" sz="2800" dirty="0">
                <a:solidFill>
                  <a:srgbClr val="000000"/>
                </a:solidFill>
                <a:latin typeface="UniversLTStd-Light"/>
              </a:rPr>
              <a:t>.</a:t>
            </a:r>
            <a:endParaRPr lang="es-AR" sz="2800" dirty="0"/>
          </a:p>
        </p:txBody>
      </p:sp>
    </p:spTree>
    <p:extLst>
      <p:ext uri="{BB962C8B-B14F-4D97-AF65-F5344CB8AC3E}">
        <p14:creationId xmlns:p14="http://schemas.microsoft.com/office/powerpoint/2010/main" val="5533166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99</Words>
  <Application>Microsoft Office PowerPoint</Application>
  <PresentationFormat>Panorámica</PresentationFormat>
  <Paragraphs>13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UniversLTStd-Bold</vt:lpstr>
      <vt:lpstr>UniversLTStd-Light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Palmieri, Cecilia Paula</dc:creator>
  <cp:lastModifiedBy>Palmieri, Cecilia Paula</cp:lastModifiedBy>
  <cp:revision>1</cp:revision>
  <dcterms:created xsi:type="dcterms:W3CDTF">2021-05-12T13:25:06Z</dcterms:created>
  <dcterms:modified xsi:type="dcterms:W3CDTF">2021-05-12T13:25:22Z</dcterms:modified>
</cp:coreProperties>
</file>