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331717-088F-4CCA-AB6D-599792C67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E39394-F1B0-4BB5-9282-69ABF5D10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29D8F-F08B-4CC2-9D22-08696C089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ACF464-D9A1-4BA7-BE7E-BF1B5DCBE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D03FC9-275F-4B15-92F6-96A498006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7632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742C5D-561B-4BE6-9F71-635AA754C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82A215E-BBAB-45E5-9954-06EAFC6BC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93F818-EA0D-4C33-97F6-5728F698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4EAE88-D7A5-4347-86C0-F434F649F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E2A0A1-64DF-472F-9081-06E3739F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678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9CFE0F-DA53-462F-AEE8-356C161E8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A71BE3-A17F-4056-BCAD-D27B751B2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67E409-13B7-49B8-8459-A0F6D5647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CB9A97-538D-4108-8EE7-3CE680759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F34C6D-4F99-4CBD-AA98-C1E3328F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707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698F4-7B16-48DF-9681-32B9FEB2D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36F840-39E9-4ECF-94A0-D8D0DA365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455239-72E3-47E1-B493-635531D91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098ABD-6581-471A-92A9-60B5C400F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CDA7E0-E404-4C11-92CF-CF9CDDAE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539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F4DED0-09B9-43EA-BA0C-EEE7D5D6C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800CF3-1CDE-4BC3-BF6C-0FBFBBDC7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993A1A-8A4A-4914-86EE-A6E718D83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054A48-8CE0-4649-9600-5F887B81D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CC2534-808C-4923-AEA1-962D9C876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7718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29D25-6E04-4A3E-A93C-3309CE28A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9D1649-751E-4E5C-A2DA-F419971EA8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55F13C-C8FE-40B9-B92E-9392E19BC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91C740-54A0-4DF7-87F9-8B0516C89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C425C3-3865-4821-A8D3-600343437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232350-3A69-47DF-BC01-04F9A04AA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887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E74039-4E42-4317-82DB-66BFC29B7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A83F64-E068-4C25-A473-5F93B0400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342B34-BC2F-4882-8DED-88327673B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256FAD4-8DED-4823-A06D-38EBD6877F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AF5F681-8AA8-429D-A17E-E2B5302D50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93CF08-67B2-4ABF-96E9-98A4B1131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1D10A1-3735-44F8-A293-262DE20B2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532385-F6B0-4A52-8FA4-4DC2B72C2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822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30C17-8D17-42C0-B720-F256046A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35FB02-9346-4A50-9F5E-8B9BBE5C6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DEC498-DC42-4109-BBB9-53EE95B2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52E172-51C0-4F10-95A5-7A86E78E9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280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AB02571-B186-4A92-8268-881AAAA5F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9AA6C0F-236D-4AAD-B007-ADEE66AF3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92072E-2892-4F35-B3ED-C1CD467D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567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232FB-6F19-45C3-9165-2562821AE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FFFAD7-149C-4855-8593-7AEF176D3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2236F2-1590-418A-808D-61EF12BE4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309D8A-F5AA-4B37-B4A9-D370E5BD4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192F47-6649-4829-A71F-648174841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88080D-4110-4728-89A0-61B670D6F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335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3B797-E6F3-49D0-A467-447BD8DE4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FA68FF-EE37-48F7-A28D-4BED2541D8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B6723E-4423-48B5-BB70-0A5F2E170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64F331-9C79-4BFA-A04E-DBDEB4AFF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5E5B37-B2A1-46E9-B4F0-CF65654E9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E5E5A1-ED6E-491C-840A-2FF94D6EA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039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CEAEEA-7AB7-4BEE-AD52-257913C37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A73636-FD7B-488A-906E-74DCDE06C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0AD11F-C7BB-4CB6-850E-4AE94D0A9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8A4D2-001A-4132-98BB-E102F27BB48E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4BE300-7713-4658-8C3C-2F8FB06E4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FF28CA-B259-46B1-B9FD-D02B7FEFE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44E11-3FDC-421F-B315-274B8638CB4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36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031FAC8-F748-490B-BBB0-9A0D43CD6D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9A699A20-90E0-4D24-AC9D-F894B8B9D2B8}"/>
              </a:ext>
            </a:extLst>
          </p:cNvPr>
          <p:cNvSpPr/>
          <p:nvPr/>
        </p:nvSpPr>
        <p:spPr>
          <a:xfrm>
            <a:off x="2189559" y="576699"/>
            <a:ext cx="7812882" cy="1034129"/>
          </a:xfrm>
          <a:prstGeom prst="rect">
            <a:avLst/>
          </a:prstGeom>
          <a:solidFill>
            <a:srgbClr val="000000">
              <a:alpha val="70000"/>
            </a:srgbClr>
          </a:solidFill>
          <a:ln w="38100" cap="sq">
            <a:solidFill>
              <a:srgbClr val="FFFFFF"/>
            </a:solidFill>
            <a:miter lim="800000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Expresión decimal de una fracción</a:t>
            </a:r>
            <a:endParaRPr lang="en-US" sz="44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7954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F70737E-E5D3-4647-941A-EAC27EDFE335}"/>
              </a:ext>
            </a:extLst>
          </p:cNvPr>
          <p:cNvSpPr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Para </a:t>
            </a:r>
            <a:r>
              <a:rPr lang="en-US" sz="2400" dirty="0" err="1"/>
              <a:t>obtener</a:t>
            </a:r>
            <a:r>
              <a:rPr lang="en-US" sz="2400" dirty="0"/>
              <a:t> la </a:t>
            </a:r>
            <a:r>
              <a:rPr lang="en-US" sz="2400" dirty="0" err="1"/>
              <a:t>expresión</a:t>
            </a:r>
            <a:r>
              <a:rPr lang="en-US" sz="2400" dirty="0"/>
              <a:t> decimal de una </a:t>
            </a:r>
            <a:r>
              <a:rPr lang="en-US" sz="2400" dirty="0" err="1"/>
              <a:t>fracción</a:t>
            </a:r>
            <a:r>
              <a:rPr lang="en-US" sz="2400" dirty="0"/>
              <a:t>, se divide el </a:t>
            </a:r>
            <a:r>
              <a:rPr lang="en-US" sz="2400" dirty="0" err="1"/>
              <a:t>numerador</a:t>
            </a:r>
            <a:r>
              <a:rPr lang="en-US" sz="2400" dirty="0"/>
              <a:t> por el </a:t>
            </a:r>
            <a:r>
              <a:rPr lang="en-US" sz="2400" dirty="0" err="1"/>
              <a:t>denominador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Se </a:t>
            </a:r>
            <a:r>
              <a:rPr lang="en-US" sz="2400" dirty="0" err="1"/>
              <a:t>recuerda</a:t>
            </a:r>
            <a:r>
              <a:rPr lang="en-US" sz="2400" dirty="0"/>
              <a:t> que </a:t>
            </a:r>
            <a:r>
              <a:rPr lang="en-US" sz="2400" dirty="0" err="1"/>
              <a:t>cuando</a:t>
            </a:r>
            <a:r>
              <a:rPr lang="en-US" sz="2400" dirty="0"/>
              <a:t> se </a:t>
            </a:r>
            <a:r>
              <a:rPr lang="en-US" sz="2400" dirty="0" err="1"/>
              <a:t>hace</a:t>
            </a:r>
            <a:r>
              <a:rPr lang="en-US" sz="2400" dirty="0"/>
              <a:t> la </a:t>
            </a:r>
            <a:r>
              <a:rPr lang="en-US" sz="2400" dirty="0" err="1"/>
              <a:t>división</a:t>
            </a:r>
            <a:r>
              <a:rPr lang="en-US" sz="2400" dirty="0"/>
              <a:t> </a:t>
            </a:r>
            <a:r>
              <a:rPr lang="en-US" sz="2400" dirty="0" err="1"/>
              <a:t>entera</a:t>
            </a:r>
            <a:r>
              <a:rPr lang="en-US" sz="2400" dirty="0"/>
              <a:t> entre dos </a:t>
            </a:r>
            <a:r>
              <a:rPr lang="en-US" sz="2400" dirty="0" err="1"/>
              <a:t>números</a:t>
            </a:r>
            <a:r>
              <a:rPr lang="en-US" sz="2400" dirty="0"/>
              <a:t> naturales y el resto no es 0, se </a:t>
            </a:r>
            <a:r>
              <a:rPr lang="en-US" sz="2400" dirty="0" err="1"/>
              <a:t>puede</a:t>
            </a:r>
            <a:r>
              <a:rPr lang="en-US" sz="2400" dirty="0"/>
              <a:t> </a:t>
            </a:r>
            <a:r>
              <a:rPr lang="en-US" sz="2400" dirty="0" err="1"/>
              <a:t>continuar</a:t>
            </a:r>
            <a:r>
              <a:rPr lang="en-US" sz="2400" dirty="0"/>
              <a:t> </a:t>
            </a:r>
            <a:r>
              <a:rPr lang="en-US" sz="2400" dirty="0" err="1"/>
              <a:t>dividiendo</a:t>
            </a:r>
            <a:r>
              <a:rPr lang="en-US" sz="2400" dirty="0"/>
              <a:t> para </a:t>
            </a:r>
            <a:r>
              <a:rPr lang="en-US" sz="2400" dirty="0" err="1"/>
              <a:t>hallar</a:t>
            </a:r>
            <a:r>
              <a:rPr lang="en-US" sz="2400" dirty="0"/>
              <a:t> el </a:t>
            </a:r>
            <a:r>
              <a:rPr lang="en-US" sz="2400" dirty="0" err="1"/>
              <a:t>cociente</a:t>
            </a:r>
            <a:r>
              <a:rPr lang="en-US" sz="2400" dirty="0"/>
              <a:t> decimal: se </a:t>
            </a:r>
            <a:r>
              <a:rPr lang="en-US" sz="2400" dirty="0" err="1"/>
              <a:t>coloca</a:t>
            </a:r>
            <a:r>
              <a:rPr lang="en-US" sz="2400" dirty="0"/>
              <a:t> una coma </a:t>
            </a:r>
            <a:r>
              <a:rPr lang="en-US" sz="2400" dirty="0" err="1"/>
              <a:t>en</a:t>
            </a:r>
            <a:r>
              <a:rPr lang="en-US" sz="2400" dirty="0"/>
              <a:t> el </a:t>
            </a:r>
            <a:r>
              <a:rPr lang="en-US" sz="2400" dirty="0" err="1"/>
              <a:t>cociente</a:t>
            </a:r>
            <a:r>
              <a:rPr lang="en-US" sz="2400" dirty="0"/>
              <a:t> y se </a:t>
            </a:r>
            <a:r>
              <a:rPr lang="en-US" sz="2400" dirty="0" err="1"/>
              <a:t>dividen</a:t>
            </a:r>
            <a:r>
              <a:rPr lang="en-US" sz="2400" dirty="0"/>
              <a:t> los </a:t>
            </a:r>
            <a:r>
              <a:rPr lang="en-US" sz="2400" dirty="0" err="1"/>
              <a:t>décimos</a:t>
            </a:r>
            <a:r>
              <a:rPr lang="en-US" sz="2400" dirty="0"/>
              <a:t>, los </a:t>
            </a:r>
            <a:r>
              <a:rPr lang="en-US" sz="2400" dirty="0" err="1"/>
              <a:t>centésimos</a:t>
            </a:r>
            <a:r>
              <a:rPr lang="en-US" sz="2400" dirty="0"/>
              <a:t>, …</a:t>
            </a:r>
          </a:p>
        </p:txBody>
      </p:sp>
      <p:pic>
        <p:nvPicPr>
          <p:cNvPr id="6" name="Imagen 5" descr="Calculadora con pantalla y botones&#10;&#10;Descripción generada automáticamente">
            <a:extLst>
              <a:ext uri="{FF2B5EF4-FFF2-40B4-BE49-F238E27FC236}">
                <a16:creationId xmlns:a16="http://schemas.microsoft.com/office/drawing/2014/main" id="{213586D3-8F29-4F5C-9FAA-E767830B3E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1234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CB22142C-22E6-4A25-BFC2-A51D72EFF57A}"/>
              </a:ext>
            </a:extLst>
          </p:cNvPr>
          <p:cNvSpPr/>
          <p:nvPr/>
        </p:nvSpPr>
        <p:spPr>
          <a:xfrm>
            <a:off x="684626" y="789021"/>
            <a:ext cx="99927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En una fracción decimal, al dividir el numerador por el denominador, siempre se obtiene resto 0 y el cociente es una </a:t>
            </a:r>
            <a:r>
              <a:rPr lang="es-MX" sz="2400" b="1" dirty="0">
                <a:solidFill>
                  <a:srgbClr val="FF0000"/>
                </a:solidFill>
                <a:latin typeface="Calibri-Bold"/>
              </a:rPr>
              <a:t>expresión decimal exacta o </a:t>
            </a:r>
            <a:r>
              <a:rPr lang="es-AR" sz="2400" b="1" dirty="0">
                <a:solidFill>
                  <a:srgbClr val="FF0000"/>
                </a:solidFill>
                <a:latin typeface="Calibri-Bold"/>
              </a:rPr>
              <a:t>número decimal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.</a:t>
            </a:r>
            <a:endParaRPr lang="es-AR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50BF75F-4471-4658-8201-BA115EC29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331" y="2983029"/>
            <a:ext cx="7687339" cy="183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9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07A744F-071F-4660-90FF-5D5FCF6BB77D}"/>
              </a:ext>
            </a:extLst>
          </p:cNvPr>
          <p:cNvSpPr/>
          <p:nvPr/>
        </p:nvSpPr>
        <p:spPr>
          <a:xfrm>
            <a:off x="543950" y="415227"/>
            <a:ext cx="111040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En una fracción no decimal, el resto de la división entre el numerador y el denominador nunca es 0, y el cociente es una </a:t>
            </a:r>
            <a:r>
              <a:rPr lang="es-MX" sz="2400" b="1" dirty="0">
                <a:solidFill>
                  <a:srgbClr val="00B050"/>
                </a:solidFill>
                <a:latin typeface="Calibri-Bold"/>
              </a:rPr>
              <a:t>expresión decimal periódica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.</a:t>
            </a:r>
          </a:p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Las cifras decimales que se repiten indefinidamente forman el </a:t>
            </a:r>
            <a:r>
              <a:rPr lang="es-MX" sz="2400" b="1" dirty="0">
                <a:solidFill>
                  <a:srgbClr val="5400FF"/>
                </a:solidFill>
                <a:latin typeface="Calibri-Bold"/>
              </a:rPr>
              <a:t>período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, que se señala con un arquito.</a:t>
            </a:r>
            <a:endParaRPr lang="es-AR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05E99C5-2428-442C-A2FA-605FA862A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373" y="2330731"/>
            <a:ext cx="8713253" cy="2618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53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78D90A1-029F-45E0-AB67-92EB5710E4C7}"/>
              </a:ext>
            </a:extLst>
          </p:cNvPr>
          <p:cNvSpPr/>
          <p:nvPr/>
        </p:nvSpPr>
        <p:spPr>
          <a:xfrm>
            <a:off x="515815" y="616350"/>
            <a:ext cx="104710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Es muy fácil escribir una fracción decimal como </a:t>
            </a:r>
            <a:r>
              <a:rPr lang="es-MX" sz="2400" dirty="0">
                <a:solidFill>
                  <a:srgbClr val="FF0000"/>
                </a:solidFill>
                <a:latin typeface="Calibri-Light"/>
              </a:rPr>
              <a:t>número decimal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si se busca el denominador 10, 100, 1.000, … 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correspondiente:</a:t>
            </a:r>
            <a:endParaRPr lang="es-AR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5923897-4E2D-480D-B5F3-7B0D7473A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3248" y="1759415"/>
            <a:ext cx="5016189" cy="118593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D5CC934-0551-4896-8C7A-D3C49D14D9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9020" y="3429000"/>
            <a:ext cx="5884644" cy="118593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DC3F92E-75B3-43B2-ACCF-C35FD5243F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7174" y="4892537"/>
            <a:ext cx="8516724" cy="116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4580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171</Words>
  <Application>Microsoft Office PowerPoint</Application>
  <PresentationFormat>Panorámica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Calibri-Bold</vt:lpstr>
      <vt:lpstr>Calibri-Light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7</cp:revision>
  <dcterms:created xsi:type="dcterms:W3CDTF">2021-06-29T15:04:19Z</dcterms:created>
  <dcterms:modified xsi:type="dcterms:W3CDTF">2021-06-29T15:22:33Z</dcterms:modified>
</cp:coreProperties>
</file>