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F1218-FB26-488D-A9BE-6A0AE69C9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5C2A57-DE29-4926-BCCC-B43FAD56D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881A36-F4DE-4C98-9957-69CE27908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06E454-F55A-443E-9517-225EAA4F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272508-27DF-47EC-B69E-120D84EEE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353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253A7-00FE-427A-9669-08CE31D9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36DB4F-E04B-43E8-8B38-0194A9EF4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DB5F44-080A-41BE-A4CA-D16C06940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CE4253-26F5-4856-953F-2BE1A557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A41F32-6106-446D-A1B1-434574C7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450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FA97B1F-30A8-44D4-9C39-15FD23BD3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C2F720-ADCE-40D8-BFB4-AE6D89033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95B48E-CA6A-4A96-AB5F-1651116E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5B0139-708E-4FDC-B75A-497154DC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11F783-C74C-4785-B106-4FE3BE45A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266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36E193-577C-483E-803A-8027096FA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B650CD-3C41-40DE-B41A-EF0604424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24F8B9-3A53-44C7-B497-88C794C4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DEEE8E-706F-495B-820B-E803E85E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DA63ED-2CFD-495D-9F8B-31AF37806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382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B39DC-BE01-4D7E-BABE-ACFFED77B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1FEA25-9A0A-4CEE-8A79-45B0F729A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07DE0B-242B-4C95-87F1-8C992BD00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621401-B117-4FE1-91A9-5A8947838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179716-AFED-4778-BDAA-967CB596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199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087BD0-2F75-4CA3-9573-12BEF7717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966BDA-01A3-4433-8A29-7C78577BE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0214FA-94CB-467B-BC6F-9293FD6C3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A90D5C-8036-4562-BABE-D533C24DA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6545C1-059C-47C2-84BD-FC8A6AFB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6DD6B6-287C-462B-B4BD-FEC1E32B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2156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7EA64-55A0-4352-8F38-995193069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71A017-4A7E-4344-B15D-0683E3C5C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3EF07C-8609-4AE4-BA7A-B74AD8F30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84882A-7D54-4A5F-A985-41A68C282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D502EFF-738A-4426-B3BF-B42A46EB7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396D157-DC08-41BE-8A6B-AF3794B4C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63B1CDC-948B-408D-B437-C5FC53D7F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29A613C-CA10-4FE8-A209-C0923290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595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DF6D0-4039-4C2A-8F2A-3BD8F9C00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344770-501E-42BD-8F8A-E18F2C84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6BD81F-B927-4C85-85DD-8FD48D8A4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49F797-6994-4738-A401-212F2055A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105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B24D03-1E56-4F0A-87EA-C3F7808E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ABCFE3-E227-4B41-8374-64F9C912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69557D-3165-4D8E-B482-1E95C0DD0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0933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ED27D-E6FE-427F-BF31-5CD73A6E9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BB06F4-F238-4EDD-99EA-3CA5C492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8CC365-B7EC-4699-983E-7C92F679B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B1E82E-4DDA-4AAF-AB2B-4E64A44BD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5E5505-8911-43F6-B994-1A2F9F33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5CE5CF-1047-4226-A2AD-60C0959B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133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2E488-DA85-4D35-911F-1CEABFCA4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62F4C06-5B5B-44FE-9F41-6BAC8E12F8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888DB4-E477-447E-9199-5D63C3EE4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C2ACA0-6F75-433C-B5CA-D49BC717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8E70AF-7B47-4E4D-B414-0BFECC35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4D82CE-B6DE-48B2-979D-88BF281F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723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8C0464-BC23-4AA0-94C3-6C98A56F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0D0B2A-2E4F-4995-8FAB-2409243E3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C75F23-9EAA-4417-9FB0-22C62C40C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8D1CB-7DAE-41BA-BE45-9E1CC546DF28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0B189E-8371-4C3D-BB2F-1C8A899AF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3FCC66-B636-4D5C-A05C-8484150AE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2D7DF-0430-4C34-99F5-B3856A877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92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4C0FCC3-FDFC-485D-82AD-94DF1C43E62D}"/>
              </a:ext>
            </a:extLst>
          </p:cNvPr>
          <p:cNvSpPr/>
          <p:nvPr/>
        </p:nvSpPr>
        <p:spPr>
          <a:xfrm>
            <a:off x="3465122" y="2799374"/>
            <a:ext cx="57447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400" b="1" dirty="0">
                <a:latin typeface="Calibri-Bold"/>
              </a:rPr>
              <a:t>Fracciones equivalentes</a:t>
            </a:r>
            <a:endParaRPr lang="es-AR" sz="4400" b="1" dirty="0"/>
          </a:p>
        </p:txBody>
      </p:sp>
      <p:pic>
        <p:nvPicPr>
          <p:cNvPr id="14" name="Imagen 1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54566FC-3F2A-454F-ACCC-73936798F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317" y="2893290"/>
            <a:ext cx="1312813" cy="1312813"/>
          </a:xfrm>
          <a:prstGeom prst="rect">
            <a:avLst/>
          </a:prstGeom>
        </p:spPr>
      </p:pic>
      <p:pic>
        <p:nvPicPr>
          <p:cNvPr id="15" name="Imagen 1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4A89BA14-7D3C-4FFB-BE29-1982619A0374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654" y="2578610"/>
            <a:ext cx="1312812" cy="1312812"/>
          </a:xfrm>
          <a:prstGeom prst="rect">
            <a:avLst/>
          </a:prstGeom>
        </p:spPr>
      </p:pic>
      <p:pic>
        <p:nvPicPr>
          <p:cNvPr id="25" name="Imagen 2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413C047E-994D-4DBE-B2F4-6ACE74FB0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117" y="5153293"/>
            <a:ext cx="1312813" cy="1312813"/>
          </a:xfrm>
          <a:prstGeom prst="rect">
            <a:avLst/>
          </a:prstGeom>
        </p:spPr>
      </p:pic>
      <p:pic>
        <p:nvPicPr>
          <p:cNvPr id="26" name="Imagen 2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F03D238E-3D4A-44B7-96AB-F46E2AF08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098" y="924071"/>
            <a:ext cx="1312813" cy="1312813"/>
          </a:xfrm>
          <a:prstGeom prst="rect">
            <a:avLst/>
          </a:prstGeom>
        </p:spPr>
      </p:pic>
      <p:pic>
        <p:nvPicPr>
          <p:cNvPr id="27" name="Imagen 2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65351EB-36BA-40C5-8F56-C593DA010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420" y="3858100"/>
            <a:ext cx="1312813" cy="1312813"/>
          </a:xfrm>
          <a:prstGeom prst="rect">
            <a:avLst/>
          </a:prstGeom>
        </p:spPr>
      </p:pic>
      <p:pic>
        <p:nvPicPr>
          <p:cNvPr id="28" name="Imagen 2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579C993D-86F3-4F1D-88E9-FD2C61E64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836" y="5347896"/>
            <a:ext cx="1312813" cy="1312813"/>
          </a:xfrm>
          <a:prstGeom prst="rect">
            <a:avLst/>
          </a:prstGeom>
        </p:spPr>
      </p:pic>
      <p:pic>
        <p:nvPicPr>
          <p:cNvPr id="29" name="Imagen 28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4534ED88-B864-417D-A50A-888B04BEB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62" y="349383"/>
            <a:ext cx="1312813" cy="1312813"/>
          </a:xfrm>
          <a:prstGeom prst="rect">
            <a:avLst/>
          </a:prstGeom>
        </p:spPr>
      </p:pic>
      <p:pic>
        <p:nvPicPr>
          <p:cNvPr id="30" name="Imagen 29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19A0AA1-7E30-4995-898F-F152DF4C8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53" y="4700954"/>
            <a:ext cx="1312813" cy="1312813"/>
          </a:xfrm>
          <a:prstGeom prst="rect">
            <a:avLst/>
          </a:prstGeom>
        </p:spPr>
      </p:pic>
      <p:pic>
        <p:nvPicPr>
          <p:cNvPr id="31" name="Imagen 3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8A5F028-255F-4C0D-888E-F22EA501B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036" y="3840480"/>
            <a:ext cx="1312813" cy="1312813"/>
          </a:xfrm>
          <a:prstGeom prst="rect">
            <a:avLst/>
          </a:prstGeom>
        </p:spPr>
      </p:pic>
      <p:pic>
        <p:nvPicPr>
          <p:cNvPr id="32" name="Imagen 3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66EB261-FA81-44B7-A420-A5AB3B651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341" y="131296"/>
            <a:ext cx="1312813" cy="1312813"/>
          </a:xfrm>
          <a:prstGeom prst="rect">
            <a:avLst/>
          </a:prstGeom>
        </p:spPr>
      </p:pic>
      <p:pic>
        <p:nvPicPr>
          <p:cNvPr id="33" name="Imagen 3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AF3D22E-9E31-431E-BBD7-8A44CD62A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649" y="1474676"/>
            <a:ext cx="1312813" cy="1312813"/>
          </a:xfrm>
          <a:prstGeom prst="rect">
            <a:avLst/>
          </a:prstGeom>
        </p:spPr>
      </p:pic>
      <p:pic>
        <p:nvPicPr>
          <p:cNvPr id="34" name="Imagen 3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6A783DB6-2197-4C81-ACF3-70D0AF256ACD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510" y="300987"/>
            <a:ext cx="1312812" cy="1312812"/>
          </a:xfrm>
          <a:prstGeom prst="rect">
            <a:avLst/>
          </a:prstGeom>
        </p:spPr>
      </p:pic>
      <p:pic>
        <p:nvPicPr>
          <p:cNvPr id="35" name="Imagen 3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E744FF9-F7FC-41C3-B5F4-910875A02850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911" y="4514507"/>
            <a:ext cx="1312812" cy="1312812"/>
          </a:xfrm>
          <a:prstGeom prst="rect">
            <a:avLst/>
          </a:prstGeom>
        </p:spPr>
      </p:pic>
      <p:pic>
        <p:nvPicPr>
          <p:cNvPr id="36" name="Imagen 3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E51A0A84-ED98-4DE5-A7A2-40F7213B22FE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202" y="4206103"/>
            <a:ext cx="1312812" cy="1312812"/>
          </a:xfrm>
          <a:prstGeom prst="rect">
            <a:avLst/>
          </a:prstGeom>
        </p:spPr>
      </p:pic>
      <p:pic>
        <p:nvPicPr>
          <p:cNvPr id="37" name="Imagen 3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E268A0A-C90D-48F2-AA0A-26E45B3D7676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990" y="1070782"/>
            <a:ext cx="1312812" cy="1312812"/>
          </a:xfrm>
          <a:prstGeom prst="rect">
            <a:avLst/>
          </a:prstGeom>
        </p:spPr>
      </p:pic>
      <p:pic>
        <p:nvPicPr>
          <p:cNvPr id="38" name="Imagen 3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9CDB0DCC-D204-4261-9EDD-89C707E5C0DE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660" y="153691"/>
            <a:ext cx="1312812" cy="1312812"/>
          </a:xfrm>
          <a:prstGeom prst="rect">
            <a:avLst/>
          </a:prstGeom>
        </p:spPr>
      </p:pic>
      <p:pic>
        <p:nvPicPr>
          <p:cNvPr id="39" name="Imagen 38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3E5CD99-F808-4F62-BF5C-97EC1641F25A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047" y="5139088"/>
            <a:ext cx="1312812" cy="1312812"/>
          </a:xfrm>
          <a:prstGeom prst="rect">
            <a:avLst/>
          </a:prstGeom>
        </p:spPr>
      </p:pic>
      <p:pic>
        <p:nvPicPr>
          <p:cNvPr id="40" name="Imagen 39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5BB67E7-A8D9-4C3F-9578-1EB7D3E6D2C1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5" y="2236884"/>
            <a:ext cx="1312812" cy="1312812"/>
          </a:xfrm>
          <a:prstGeom prst="rect">
            <a:avLst/>
          </a:prstGeom>
        </p:spPr>
      </p:pic>
      <p:pic>
        <p:nvPicPr>
          <p:cNvPr id="41" name="Imagen 4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01EA071-AEFD-48C1-BC2B-3F464920A010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140" y="818270"/>
            <a:ext cx="1312812" cy="131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722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7625A79-72CB-4D29-8E1C-B9291352553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1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0199AEA-6890-45CF-A671-EDEC8C28BAB7}"/>
              </a:ext>
            </a:extLst>
          </p:cNvPr>
          <p:cNvSpPr/>
          <p:nvPr/>
        </p:nvSpPr>
        <p:spPr>
          <a:xfrm>
            <a:off x="985557" y="751593"/>
            <a:ext cx="5937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latin typeface="Calibri-Light"/>
              </a:rPr>
              <a:t>Representan la misma parte del entero.</a:t>
            </a:r>
            <a:endParaRPr lang="es-AR" sz="28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6651185-9F23-498F-A540-279346D7569D}"/>
              </a:ext>
            </a:extLst>
          </p:cNvPr>
          <p:cNvSpPr/>
          <p:nvPr/>
        </p:nvSpPr>
        <p:spPr>
          <a:xfrm>
            <a:off x="381009" y="1793804"/>
            <a:ext cx="4761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Calibri-Light"/>
              </a:rPr>
              <a:t>De las 10 lunas, 6 son verdes</a:t>
            </a:r>
            <a:endParaRPr lang="es-AR" sz="2800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00CFD810-9DA0-40B4-81A4-0E82A8E0DE79}"/>
              </a:ext>
            </a:extLst>
          </p:cNvPr>
          <p:cNvCxnSpPr/>
          <p:nvPr/>
        </p:nvCxnSpPr>
        <p:spPr>
          <a:xfrm>
            <a:off x="4754880" y="2100384"/>
            <a:ext cx="478302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3C43DD9B-F737-499A-8406-08230E0D37ED}"/>
                  </a:ext>
                </a:extLst>
              </p:cNvPr>
              <p:cNvSpPr txBox="1"/>
              <p:nvPr/>
            </p:nvSpPr>
            <p:spPr>
              <a:xfrm>
                <a:off x="5401993" y="1708492"/>
                <a:ext cx="40876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40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s-AR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s-AR" sz="2400" dirty="0"/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3C43DD9B-F737-499A-8406-08230E0D3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993" y="1708492"/>
                <a:ext cx="408766" cy="693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ángulo 7">
            <a:extLst>
              <a:ext uri="{FF2B5EF4-FFF2-40B4-BE49-F238E27FC236}">
                <a16:creationId xmlns:a16="http://schemas.microsoft.com/office/drawing/2014/main" id="{7CFB115F-B9D8-4D20-855D-6074A2946F00}"/>
              </a:ext>
            </a:extLst>
          </p:cNvPr>
          <p:cNvSpPr/>
          <p:nvPr/>
        </p:nvSpPr>
        <p:spPr>
          <a:xfrm>
            <a:off x="5934600" y="1793804"/>
            <a:ext cx="3129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latin typeface="Calibri-Light"/>
              </a:rPr>
              <a:t>del total son verdes.</a:t>
            </a:r>
            <a:endParaRPr lang="es-AR" sz="28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F146EAF-0513-4DE2-8D84-51713FFF5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0453" y="646491"/>
            <a:ext cx="3695700" cy="73342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EAF7D0AF-03E9-4349-A08A-C7540D238B15}"/>
              </a:ext>
            </a:extLst>
          </p:cNvPr>
          <p:cNvSpPr/>
          <p:nvPr/>
        </p:nvSpPr>
        <p:spPr>
          <a:xfrm>
            <a:off x="362087" y="3537112"/>
            <a:ext cx="44659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latin typeface="Calibri-Light"/>
              </a:rPr>
              <a:t>De las 5 parejas, 3 son verdes</a:t>
            </a:r>
            <a:endParaRPr lang="es-AR" sz="2800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C28B8131-6AB7-4E3A-80D1-3799E09E4748}"/>
              </a:ext>
            </a:extLst>
          </p:cNvPr>
          <p:cNvCxnSpPr/>
          <p:nvPr/>
        </p:nvCxnSpPr>
        <p:spPr>
          <a:xfrm>
            <a:off x="4827990" y="3843692"/>
            <a:ext cx="478302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878A05D3-38FD-4975-A4B9-B6273E135103}"/>
                  </a:ext>
                </a:extLst>
              </p:cNvPr>
              <p:cNvSpPr txBox="1"/>
              <p:nvPr/>
            </p:nvSpPr>
            <p:spPr>
              <a:xfrm>
                <a:off x="5466113" y="3393996"/>
                <a:ext cx="23884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40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AR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AR" sz="2400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878A05D3-38FD-4975-A4B9-B6273E135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113" y="3393996"/>
                <a:ext cx="238847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ángulo 13">
            <a:extLst>
              <a:ext uri="{FF2B5EF4-FFF2-40B4-BE49-F238E27FC236}">
                <a16:creationId xmlns:a16="http://schemas.microsoft.com/office/drawing/2014/main" id="{0C8A7868-986A-4D74-AB5B-4968446D4B4B}"/>
              </a:ext>
            </a:extLst>
          </p:cNvPr>
          <p:cNvSpPr/>
          <p:nvPr/>
        </p:nvSpPr>
        <p:spPr>
          <a:xfrm>
            <a:off x="5854475" y="3537112"/>
            <a:ext cx="3129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latin typeface="Calibri-Light"/>
              </a:rPr>
              <a:t>del total son verdes.</a:t>
            </a:r>
            <a:endParaRPr lang="es-AR" sz="28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DED5CA9-B280-4DE3-BFE1-0BAD908CB8B2}"/>
              </a:ext>
            </a:extLst>
          </p:cNvPr>
          <p:cNvSpPr/>
          <p:nvPr/>
        </p:nvSpPr>
        <p:spPr>
          <a:xfrm>
            <a:off x="3750348" y="5108819"/>
            <a:ext cx="4368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latin typeface="Calibri-Light"/>
              </a:rPr>
              <a:t>son </a:t>
            </a:r>
            <a:r>
              <a:rPr lang="es-AR" sz="2800" b="1" dirty="0">
                <a:latin typeface="Calibri-Bold"/>
              </a:rPr>
              <a:t>fracciones equivalentes</a:t>
            </a:r>
            <a:r>
              <a:rPr lang="es-AR" sz="2800" dirty="0">
                <a:latin typeface="Calibri-Light"/>
              </a:rPr>
              <a:t>.</a:t>
            </a:r>
            <a:endParaRPr lang="es-A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3950D02F-C3E2-49C5-9AF1-A1BD3022F991}"/>
                  </a:ext>
                </a:extLst>
              </p:cNvPr>
              <p:cNvSpPr txBox="1"/>
              <p:nvPr/>
            </p:nvSpPr>
            <p:spPr>
              <a:xfrm>
                <a:off x="2494690" y="5023507"/>
                <a:ext cx="40876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40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s-AR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s-AR" sz="2400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3950D02F-C3E2-49C5-9AF1-A1BD3022F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690" y="5023507"/>
                <a:ext cx="408766" cy="6938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4019F5F-0354-4318-8B31-E26584BA9E8C}"/>
                  </a:ext>
                </a:extLst>
              </p:cNvPr>
              <p:cNvSpPr txBox="1"/>
              <p:nvPr/>
            </p:nvSpPr>
            <p:spPr>
              <a:xfrm>
                <a:off x="3356677" y="5023507"/>
                <a:ext cx="23884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40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AR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AR" sz="2400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4019F5F-0354-4318-8B31-E26584BA9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677" y="5023507"/>
                <a:ext cx="238847" cy="6938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ángulo 17">
            <a:extLst>
              <a:ext uri="{FF2B5EF4-FFF2-40B4-BE49-F238E27FC236}">
                <a16:creationId xmlns:a16="http://schemas.microsoft.com/office/drawing/2014/main" id="{6DF98945-5030-40BF-BA5C-982D9A7EA0D2}"/>
              </a:ext>
            </a:extLst>
          </p:cNvPr>
          <p:cNvSpPr/>
          <p:nvPr/>
        </p:nvSpPr>
        <p:spPr>
          <a:xfrm>
            <a:off x="2905863" y="5108819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latin typeface="Calibri-Light"/>
              </a:rPr>
              <a:t>y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4772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3C9F4485-D9D9-4440-9D7D-27E4FE8FD0C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1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9D9ED1A-12DE-4D0B-B643-AC5FBD6D0061}"/>
              </a:ext>
            </a:extLst>
          </p:cNvPr>
          <p:cNvSpPr/>
          <p:nvPr/>
        </p:nvSpPr>
        <p:spPr>
          <a:xfrm>
            <a:off x="994116" y="451396"/>
            <a:ext cx="107805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Calibri-Light"/>
              </a:rPr>
              <a:t>Las fracciones equivalentes se obtienen multiplicando sus componentes por un mismo número natural que no sea 0 (</a:t>
            </a:r>
            <a:r>
              <a:rPr lang="es-MX" sz="2400" b="1" dirty="0">
                <a:latin typeface="Calibri-Bold"/>
              </a:rPr>
              <a:t>amplificar</a:t>
            </a:r>
            <a:r>
              <a:rPr lang="es-MX" sz="2400" dirty="0">
                <a:latin typeface="Calibri-Light"/>
              </a:rPr>
              <a:t>) o dividiendo ambos por un divisor común mayor que 1 (</a:t>
            </a:r>
            <a:r>
              <a:rPr lang="es-MX" sz="2400" b="1" dirty="0">
                <a:latin typeface="Calibri-Bold"/>
              </a:rPr>
              <a:t>simplificar</a:t>
            </a:r>
            <a:r>
              <a:rPr lang="es-MX" sz="2400" dirty="0">
                <a:latin typeface="Calibri-Light"/>
              </a:rPr>
              <a:t>).</a:t>
            </a:r>
            <a:endParaRPr lang="es-AR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FF3CCD-70D6-47FD-AE55-16C37281EE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663" y="3013501"/>
            <a:ext cx="1894017" cy="2410567"/>
          </a:xfrm>
          <a:prstGeom prst="rect">
            <a:avLst/>
          </a:prstGeom>
        </p:spPr>
      </p:pic>
      <p:pic>
        <p:nvPicPr>
          <p:cNvPr id="6" name="Imagen 5" descr="Diagrama, Esquemático&#10;&#10;Descripción generada automáticamente">
            <a:extLst>
              <a:ext uri="{FF2B5EF4-FFF2-40B4-BE49-F238E27FC236}">
                <a16:creationId xmlns:a16="http://schemas.microsoft.com/office/drawing/2014/main" id="{02B23686-1E85-4788-8020-9640A6410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983" y="3218435"/>
            <a:ext cx="2132973" cy="200069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1919DD21-8EDB-4F9E-93BB-4EF463301E8D}"/>
              </a:ext>
            </a:extLst>
          </p:cNvPr>
          <p:cNvSpPr/>
          <p:nvPr/>
        </p:nvSpPr>
        <p:spPr>
          <a:xfrm>
            <a:off x="7678005" y="3799535"/>
            <a:ext cx="4201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latin typeface="Calibri-Light"/>
              </a:rPr>
              <a:t>fracción irreducible</a:t>
            </a:r>
            <a:br>
              <a:rPr lang="es-MX" sz="2400" dirty="0">
                <a:latin typeface="Calibri-Light"/>
              </a:rPr>
            </a:br>
            <a:r>
              <a:rPr lang="es-MX" sz="2400" dirty="0">
                <a:latin typeface="Calibri-Light"/>
              </a:rPr>
              <a:t>(no se puede simplificar más)</a:t>
            </a:r>
            <a:endParaRPr lang="es-AR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D7610713-3323-4303-9435-D7726DA6C713}"/>
              </a:ext>
            </a:extLst>
          </p:cNvPr>
          <p:cNvCxnSpPr/>
          <p:nvPr/>
        </p:nvCxnSpPr>
        <p:spPr>
          <a:xfrm flipH="1">
            <a:off x="6352831" y="4215034"/>
            <a:ext cx="1012874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5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D049877-B17D-44DB-A701-F66B798E1B1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1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7B3758D-199D-4B28-B824-842066EC9FFF}"/>
              </a:ext>
            </a:extLst>
          </p:cNvPr>
          <p:cNvSpPr/>
          <p:nvPr/>
        </p:nvSpPr>
        <p:spPr>
          <a:xfrm>
            <a:off x="684077" y="655879"/>
            <a:ext cx="29476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b="1" dirty="0">
                <a:latin typeface="Calibri-Bold"/>
              </a:rPr>
              <a:t>¿Cuál es mayor?</a:t>
            </a:r>
            <a:endParaRPr lang="es-AR" sz="32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1581ECF-91EA-498A-949E-49187FAA8C03}"/>
              </a:ext>
            </a:extLst>
          </p:cNvPr>
          <p:cNvSpPr/>
          <p:nvPr/>
        </p:nvSpPr>
        <p:spPr>
          <a:xfrm>
            <a:off x="684077" y="1616837"/>
            <a:ext cx="108936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Una manera de comparar fracciones consiste en </a:t>
            </a:r>
            <a:r>
              <a:rPr lang="es-MX" sz="2400" dirty="0">
                <a:solidFill>
                  <a:srgbClr val="FF0000"/>
                </a:solidFill>
                <a:latin typeface="Calibri-Light"/>
              </a:rPr>
              <a:t>buscar fracciones equivalentes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de igual denominador y comparar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los numeradores.</a:t>
            </a:r>
            <a:endParaRPr lang="es-AR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AD5F515-36BE-4F8D-A056-A3560FD4B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179" y="3196567"/>
            <a:ext cx="6326846" cy="106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643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102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Calibri-Bold</vt:lpstr>
      <vt:lpstr>Calibri-Light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Surwilo, Cecilia</cp:lastModifiedBy>
  <cp:revision>6</cp:revision>
  <dcterms:created xsi:type="dcterms:W3CDTF">2021-05-12T18:07:07Z</dcterms:created>
  <dcterms:modified xsi:type="dcterms:W3CDTF">2021-05-13T13:32:11Z</dcterms:modified>
</cp:coreProperties>
</file>