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0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CDF5F-A289-4C85-95EC-F5B163B4A528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84DD3-063D-44E3-889A-702D9D84D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308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84DD3-063D-44E3-889A-702D9D84D6ED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734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40D9D-82F9-4C0C-95F5-30606BEDE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50C1B0-2926-4B73-8348-B8EC54E0A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2F748A-E287-4AA2-8114-E4E221AD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6B6D76-BFCF-4F85-B71B-69F67134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B89903-5B9B-4A7D-8D90-EFE30D6D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620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B6CB2-3DC8-4CA0-909C-25B55FF0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A6C86E-4459-4AE5-A2CD-3CF405DA6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27B83E-0FE8-41FD-8ED9-11F28BFC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3D273-1EF6-49EF-9A81-CC38B0F1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5CE06-CE80-476E-8C62-E1F6616F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5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92F15D-5B68-49A2-8C4D-4A8F46089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15ABC1-216B-475C-A3E2-F8AAA712A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15721-12FA-43DC-A487-1770D246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30E198-7F2A-483F-A0F3-1DA841F3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168F-0603-4CAE-95EE-F7CD243F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257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639ED-0251-49FF-AE89-BD816926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FED951-17F3-400C-9709-7803D212D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0BBFBB-9657-4BDA-8121-C7EE9680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6BC627-0820-41C6-8951-8AF4F2CA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258AF-1CD1-4A97-A48B-009B168C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351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202E5-8F31-4DE1-AB79-BE8B9D95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F862A1-CA51-4471-A8F0-99F2DC56F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4B0D0B-D4E2-4363-B167-7D32A5A3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2859B-98C7-4CA7-94E3-E4F3356C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7609ED-00D2-4594-B185-1CAD99D9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120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C9355-978F-4389-8F30-1EB90E54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CE8E4F-3BF2-43E8-A45F-E6012FEA1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EBE2F9-75E1-4090-A7CE-1FE7E432E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67C338-BB8E-4BD9-964A-D8C29586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DFF56B-B412-4065-BA7E-52E7F066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C741AD-222B-4D34-A9FC-84EBF0F0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415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CB4E2-E073-44DE-BE77-46C49517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DC34C7-C755-4FE6-80D8-50D76DA4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DC9AE2-D3FB-44AA-A1B9-20CBE5E82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68B000-6C4B-4F9E-9098-A4635D86F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E19B8-4C97-4C08-B7C2-A4524C490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CA783E-0116-4B81-A228-9DAFAB7E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A217E7-EFBC-4140-A725-D72F8BC8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9F4D4A-2139-495F-8055-80702131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529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EF5B1-5602-470B-AE5C-D2DC8615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277715-75FF-4563-AFEA-A1AD6686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498337-795A-4E8C-B940-3B597E20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5E8979-21A8-4F85-BE36-DC72F2CF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091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38AFF4-5078-44B5-A4E9-FE5CEA61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5353BD-322E-4305-9130-55A850EE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D69C89-4DA1-44E1-BB46-602151CB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705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B7FDE-5923-4396-B0A3-E33E1D9C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BDDE90-6A24-4199-82E5-D9F561FE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4C38E9-31AB-4B5B-ADCD-ADBD0F89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0085D-8B13-4850-8D03-9E53BDFD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F4BE1-BD6E-4942-9201-BBCB1E76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9EFDB1-F4C4-4842-907D-21777203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311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58C2A-4B0A-46F4-90EC-FB771DE1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F5FCF9-54D9-4BD6-B434-F7BA99598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7306A0-7EB5-4862-B095-F251FAEFA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5C4E20-C5F2-4DC1-A2CC-31703BD8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6B2037-CAF1-48DB-B689-E3CE43FD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6BCDC3-289F-4211-8B07-A890B79D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579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0DC21E-0DD0-49CE-BC40-7D0B0B36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0603-69BB-4312-8F9C-D037EE9FB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173CB5-9AAD-4D03-B382-0BED46E4F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6A5B3F-22FC-4C94-A9D1-7E5E035CB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F17F4-1599-4037-9C2B-2B2B6021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667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B2BA336-26C5-4DDC-A9B2-E2BB9CBBD88F}"/>
              </a:ext>
            </a:extLst>
          </p:cNvPr>
          <p:cNvSpPr/>
          <p:nvPr/>
        </p:nvSpPr>
        <p:spPr>
          <a:xfrm>
            <a:off x="7041856" y="3113415"/>
            <a:ext cx="4346646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 err="1">
                <a:latin typeface="+mj-lt"/>
                <a:ea typeface="+mj-ea"/>
                <a:cs typeface="+mj-cs"/>
              </a:rPr>
              <a:t>Multiplicaciones</a:t>
            </a:r>
            <a:r>
              <a:rPr lang="en-US" sz="5000" b="1" dirty="0">
                <a:latin typeface="+mj-lt"/>
                <a:ea typeface="+mj-ea"/>
                <a:cs typeface="+mj-cs"/>
              </a:rPr>
              <a:t> y </a:t>
            </a:r>
            <a:r>
              <a:rPr lang="en-US" sz="5000" b="1" dirty="0" err="1">
                <a:latin typeface="+mj-lt"/>
                <a:ea typeface="+mj-ea"/>
                <a:cs typeface="+mj-cs"/>
              </a:rPr>
              <a:t>divisiones</a:t>
            </a:r>
            <a:r>
              <a:rPr lang="en-US" sz="5000" b="1" dirty="0">
                <a:latin typeface="+mj-lt"/>
                <a:ea typeface="+mj-ea"/>
                <a:cs typeface="+mj-cs"/>
              </a:rPr>
              <a:t> con </a:t>
            </a:r>
            <a:r>
              <a:rPr lang="en-US" sz="5000" b="1" dirty="0" err="1">
                <a:latin typeface="+mj-lt"/>
                <a:ea typeface="+mj-ea"/>
                <a:cs typeface="+mj-cs"/>
              </a:rPr>
              <a:t>fracciones</a:t>
            </a:r>
            <a:endParaRPr lang="en-US" sz="50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Pizza en plato redondo&#10;&#10;Descripción generada automáticamente">
            <a:extLst>
              <a:ext uri="{FF2B5EF4-FFF2-40B4-BE49-F238E27FC236}">
                <a16:creationId xmlns:a16="http://schemas.microsoft.com/office/drawing/2014/main" id="{239D3943-467C-4CA0-BE2F-E53205FEE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621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6FD7C38-B4C9-444B-BD90-8B2162E5E897}"/>
              </a:ext>
            </a:extLst>
          </p:cNvPr>
          <p:cNvSpPr/>
          <p:nvPr/>
        </p:nvSpPr>
        <p:spPr>
          <a:xfrm>
            <a:off x="684627" y="807443"/>
            <a:ext cx="10260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UniversLTStd-Light"/>
              </a:rPr>
              <a:t>Para </a:t>
            </a:r>
            <a:r>
              <a:rPr lang="es-MX" sz="2400" b="1" dirty="0">
                <a:solidFill>
                  <a:srgbClr val="7030A0"/>
                </a:solidFill>
                <a:latin typeface="UniversLTStd-Bold"/>
              </a:rPr>
              <a:t>multiplicar fracciones</a:t>
            </a:r>
            <a:r>
              <a:rPr lang="es-MX" sz="2400" dirty="0">
                <a:latin typeface="UniversLTStd-Light"/>
              </a:rPr>
              <a:t>, calculamos </a:t>
            </a:r>
            <a:r>
              <a:rPr lang="es-MX" sz="2400" b="1" dirty="0">
                <a:solidFill>
                  <a:srgbClr val="7030A0"/>
                </a:solidFill>
                <a:latin typeface="UniversLTStd-Bold"/>
              </a:rPr>
              <a:t>el producto de los numeradores entre sí y de los denominadores entre sí</a:t>
            </a:r>
            <a:r>
              <a:rPr lang="es-MX" sz="2400" dirty="0">
                <a:latin typeface="UniversLTStd-Light"/>
              </a:rPr>
              <a:t>. Si un numerador tiene algún divisor común con un denominador, </a:t>
            </a:r>
            <a:r>
              <a:rPr lang="es-AR" sz="2400" dirty="0">
                <a:latin typeface="UniversLTStd-Light"/>
              </a:rPr>
              <a:t>conviene simplificar antes de multiplicar, para trabajar con números mas pequeños.</a:t>
            </a:r>
            <a:endParaRPr lang="es-AR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7B9538A-13EB-4820-A0E1-4B0C6CFD64CC}"/>
              </a:ext>
            </a:extLst>
          </p:cNvPr>
          <p:cNvSpPr/>
          <p:nvPr/>
        </p:nvSpPr>
        <p:spPr>
          <a:xfrm>
            <a:off x="1021463" y="3919583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7030A0"/>
                </a:solidFill>
                <a:latin typeface="UniversLTStd-Bold"/>
              </a:rPr>
              <a:t>Ejemplos:</a:t>
            </a:r>
            <a:endParaRPr lang="es-AR" sz="2400" dirty="0">
              <a:solidFill>
                <a:srgbClr val="7030A0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7F050D2-0C4F-4630-A8EC-76BDA07D01FC}"/>
              </a:ext>
            </a:extLst>
          </p:cNvPr>
          <p:cNvGrpSpPr/>
          <p:nvPr/>
        </p:nvGrpSpPr>
        <p:grpSpPr>
          <a:xfrm>
            <a:off x="2700995" y="3284329"/>
            <a:ext cx="3706143" cy="1775151"/>
            <a:chOff x="2686928" y="3734495"/>
            <a:chExt cx="3706143" cy="1775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72F408F5-381E-4C1A-95EA-96E19B0E8797}"/>
                    </a:ext>
                  </a:extLst>
                </p:cNvPr>
                <p:cNvSpPr txBox="1"/>
                <p:nvPr/>
              </p:nvSpPr>
              <p:spPr>
                <a:xfrm>
                  <a:off x="2686928" y="4137986"/>
                  <a:ext cx="3706143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s-AR" sz="3200" i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s-A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s-AR" sz="32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7×21</m:t>
                            </m:r>
                          </m:num>
                          <m:den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9×14</m:t>
                            </m:r>
                          </m:den>
                        </m:f>
                        <m:r>
                          <a:rPr lang="es-AR" sz="32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s-AR" sz="3200" dirty="0"/>
                </a:p>
              </p:txBody>
            </p:sp>
          </mc:Choice>
          <mc:Fallback xmlns="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72F408F5-381E-4C1A-95EA-96E19B0E8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6928" y="4137986"/>
                  <a:ext cx="3706143" cy="92519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C141BC33-939F-4AAB-AF26-18E4D48EB070}"/>
                </a:ext>
              </a:extLst>
            </p:cNvPr>
            <p:cNvCxnSpPr/>
            <p:nvPr/>
          </p:nvCxnSpPr>
          <p:spPr>
            <a:xfrm flipV="1">
              <a:off x="4389120" y="4137986"/>
              <a:ext cx="351692" cy="23176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3FEA81D-83F5-4E51-AB24-CEA376993DBD}"/>
                </a:ext>
              </a:extLst>
            </p:cNvPr>
            <p:cNvCxnSpPr/>
            <p:nvPr/>
          </p:nvCxnSpPr>
          <p:spPr>
            <a:xfrm flipV="1">
              <a:off x="5244905" y="4812042"/>
              <a:ext cx="351692" cy="23176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458BB383-997F-4BDA-A4DA-3315ABC47104}"/>
                </a:ext>
              </a:extLst>
            </p:cNvPr>
            <p:cNvCxnSpPr/>
            <p:nvPr/>
          </p:nvCxnSpPr>
          <p:spPr>
            <a:xfrm>
              <a:off x="4389120" y="4831414"/>
              <a:ext cx="351692" cy="21239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86402873-B595-437D-9FC0-4CC42601EC01}"/>
                </a:ext>
              </a:extLst>
            </p:cNvPr>
            <p:cNvCxnSpPr/>
            <p:nvPr/>
          </p:nvCxnSpPr>
          <p:spPr>
            <a:xfrm>
              <a:off x="5215249" y="4253867"/>
              <a:ext cx="351692" cy="21239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E5FCBAA-B9F1-4AFF-9172-D3D1E6D64307}"/>
                </a:ext>
              </a:extLst>
            </p:cNvPr>
            <p:cNvSpPr txBox="1"/>
            <p:nvPr/>
          </p:nvSpPr>
          <p:spPr>
            <a:xfrm>
              <a:off x="4466492" y="37344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23579E0-722B-4E19-8BB5-B6F5FDAC7074}"/>
                </a:ext>
              </a:extLst>
            </p:cNvPr>
            <p:cNvSpPr txBox="1"/>
            <p:nvPr/>
          </p:nvSpPr>
          <p:spPr>
            <a:xfrm>
              <a:off x="5215249" y="37386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C91F2-FD47-415F-BC6D-7ABD69C35D9C}"/>
                </a:ext>
              </a:extLst>
            </p:cNvPr>
            <p:cNvSpPr txBox="1"/>
            <p:nvPr/>
          </p:nvSpPr>
          <p:spPr>
            <a:xfrm>
              <a:off x="5215249" y="514031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344420D-C1C9-4981-8AFB-8055BF56513C}"/>
                </a:ext>
              </a:extLst>
            </p:cNvPr>
            <p:cNvSpPr txBox="1"/>
            <p:nvPr/>
          </p:nvSpPr>
          <p:spPr>
            <a:xfrm>
              <a:off x="4466492" y="514031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81DEB91-CA37-4CED-BC30-C547EC6073A4}"/>
              </a:ext>
            </a:extLst>
          </p:cNvPr>
          <p:cNvGrpSpPr/>
          <p:nvPr/>
        </p:nvGrpSpPr>
        <p:grpSpPr>
          <a:xfrm>
            <a:off x="7312856" y="3284329"/>
            <a:ext cx="3933769" cy="1775151"/>
            <a:chOff x="7312856" y="3284329"/>
            <a:chExt cx="3933769" cy="1775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ECBD23E6-DFBC-4ECC-AA37-FEA77A5B186F}"/>
                    </a:ext>
                  </a:extLst>
                </p:cNvPr>
                <p:cNvSpPr txBox="1"/>
                <p:nvPr/>
              </p:nvSpPr>
              <p:spPr>
                <a:xfrm>
                  <a:off x="7312856" y="3677818"/>
                  <a:ext cx="3933769" cy="9351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s-AR" sz="3200" i="0">
                            <a:latin typeface="Cambria Math" panose="02040503050406030204" pitchFamily="18" charset="0"/>
                          </a:rPr>
                          <m:t>×72=</m:t>
                        </m:r>
                        <m:f>
                          <m:fPr>
                            <m:ctrlPr>
                              <a:rPr lang="es-A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5×72</m:t>
                            </m:r>
                          </m:num>
                          <m:den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s-AR" sz="3200" i="0">
                            <a:latin typeface="Cambria Math" panose="02040503050406030204" pitchFamily="18" charset="0"/>
                          </a:rPr>
                          <m:t>=60</m:t>
                        </m:r>
                      </m:oMath>
                    </m:oMathPara>
                  </a14:m>
                  <a:endParaRPr lang="es-AR" sz="3200" dirty="0"/>
                </a:p>
              </p:txBody>
            </p:sp>
          </mc:Choice>
          <mc:Fallback xmlns=""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ECBD23E6-DFBC-4ECC-AA37-FEA77A5B1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56" y="3677818"/>
                  <a:ext cx="3933769" cy="9351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DEC1455D-80BE-4E48-B932-9E7E2585A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0835" y="3803701"/>
              <a:ext cx="357903" cy="21239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D87B123-A21C-435D-8708-1988439204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12932" y="4400620"/>
              <a:ext cx="357903" cy="21239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9FDBFAD-5C41-4CE9-8765-C7A576D7069D}"/>
                </a:ext>
              </a:extLst>
            </p:cNvPr>
            <p:cNvSpPr txBox="1"/>
            <p:nvPr/>
          </p:nvSpPr>
          <p:spPr>
            <a:xfrm>
              <a:off x="9752237" y="328432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/>
                <a:t>12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354280B8-ED64-4C44-9A02-B76950FF8DF8}"/>
                </a:ext>
              </a:extLst>
            </p:cNvPr>
            <p:cNvSpPr txBox="1"/>
            <p:nvPr/>
          </p:nvSpPr>
          <p:spPr>
            <a:xfrm>
              <a:off x="9469149" y="46901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66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2526A88-DD57-4321-A3D6-886523BC8259}"/>
              </a:ext>
            </a:extLst>
          </p:cNvPr>
          <p:cNvSpPr/>
          <p:nvPr/>
        </p:nvSpPr>
        <p:spPr>
          <a:xfrm>
            <a:off x="776068" y="718682"/>
            <a:ext cx="10639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UniversLTStd-Light"/>
              </a:rPr>
              <a:t>Si intercambiamos el numerador con el denominador de una fracción, obtenemos su </a:t>
            </a:r>
            <a:r>
              <a:rPr lang="es-MX" sz="2400" b="1" dirty="0">
                <a:solidFill>
                  <a:srgbClr val="7030A0"/>
                </a:solidFill>
                <a:latin typeface="UniversLTStd-Bold"/>
              </a:rPr>
              <a:t>fracción inversa </a:t>
            </a:r>
            <a:r>
              <a:rPr lang="es-MX" sz="2400" dirty="0">
                <a:latin typeface="UniversLTStd-Light"/>
              </a:rPr>
              <a:t>(lógicamente, el numerador no puede ser 0, ya que no se puede dividir por 0).</a:t>
            </a:r>
            <a:endParaRPr lang="es-AR" sz="24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43BD748-EC93-4D36-9BD2-6D1837435209}"/>
              </a:ext>
            </a:extLst>
          </p:cNvPr>
          <p:cNvGrpSpPr/>
          <p:nvPr/>
        </p:nvGrpSpPr>
        <p:grpSpPr>
          <a:xfrm>
            <a:off x="2351971" y="3283319"/>
            <a:ext cx="1113205" cy="952505"/>
            <a:chOff x="2408241" y="3283319"/>
            <a:chExt cx="1113205" cy="952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3EAE43C7-09C8-4808-9488-E09D631CD77C}"/>
                    </a:ext>
                  </a:extLst>
                </p:cNvPr>
                <p:cNvSpPr txBox="1"/>
                <p:nvPr/>
              </p:nvSpPr>
              <p:spPr>
                <a:xfrm>
                  <a:off x="2408241" y="3283319"/>
                  <a:ext cx="320601" cy="9219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s-AR" sz="3200" dirty="0"/>
                </a:p>
              </p:txBody>
            </p:sp>
          </mc:Choice>
          <mc:Fallback xmlns="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3EAE43C7-09C8-4808-9488-E09D631CD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8241" y="3283319"/>
                  <a:ext cx="320601" cy="92198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BC092C75-7D35-4C1C-8773-75DC1AC80D2A}"/>
                    </a:ext>
                  </a:extLst>
                </p:cNvPr>
                <p:cNvSpPr txBox="1"/>
                <p:nvPr/>
              </p:nvSpPr>
              <p:spPr>
                <a:xfrm>
                  <a:off x="3200845" y="3312430"/>
                  <a:ext cx="320601" cy="9233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s-AR" sz="3200" dirty="0"/>
                </a:p>
              </p:txBody>
            </p:sp>
          </mc:Choice>
          <mc:Fallback xmlns="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BC092C75-7D35-4C1C-8773-75DC1AC80D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845" y="3312430"/>
                  <a:ext cx="320601" cy="9233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E0CE6B9-D4A3-4A06-A2EB-95D3FB0216F6}"/>
                </a:ext>
              </a:extLst>
            </p:cNvPr>
            <p:cNvSpPr txBox="1"/>
            <p:nvPr/>
          </p:nvSpPr>
          <p:spPr>
            <a:xfrm>
              <a:off x="2756387" y="3367445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3200" dirty="0"/>
                <a:t>y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CCA104-9DBF-4B93-B93C-FC922D5B25ED}"/>
              </a:ext>
            </a:extLst>
          </p:cNvPr>
          <p:cNvGrpSpPr/>
          <p:nvPr/>
        </p:nvGrpSpPr>
        <p:grpSpPr>
          <a:xfrm>
            <a:off x="4304591" y="3280113"/>
            <a:ext cx="1048891" cy="925190"/>
            <a:chOff x="4271266" y="3312430"/>
            <a:chExt cx="1048891" cy="925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0AC9BF9C-F165-4E92-BB1F-71BA87E2A98B}"/>
                    </a:ext>
                  </a:extLst>
                </p:cNvPr>
                <p:cNvSpPr txBox="1"/>
                <p:nvPr/>
              </p:nvSpPr>
              <p:spPr>
                <a:xfrm>
                  <a:off x="4999556" y="3312430"/>
                  <a:ext cx="320601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s-AR" sz="3200" dirty="0"/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0AC9BF9C-F165-4E92-BB1F-71BA87E2A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556" y="3312430"/>
                  <a:ext cx="320601" cy="9251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31C59A1-4F00-4232-B5BF-C97ED10F0A96}"/>
                </a:ext>
              </a:extLst>
            </p:cNvPr>
            <p:cNvSpPr txBox="1"/>
            <p:nvPr/>
          </p:nvSpPr>
          <p:spPr>
            <a:xfrm>
              <a:off x="4271266" y="3429000"/>
              <a:ext cx="764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3200" dirty="0"/>
                <a:t>6 y 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50B2D62-1345-4768-AB96-C7A2BD644BF6}"/>
              </a:ext>
            </a:extLst>
          </p:cNvPr>
          <p:cNvGrpSpPr/>
          <p:nvPr/>
        </p:nvGrpSpPr>
        <p:grpSpPr>
          <a:xfrm>
            <a:off x="6344299" y="3358384"/>
            <a:ext cx="1085554" cy="925190"/>
            <a:chOff x="7733534" y="3307117"/>
            <a:chExt cx="1085554" cy="925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07FD84C3-0093-4122-BD56-973035911226}"/>
                    </a:ext>
                  </a:extLst>
                </p:cNvPr>
                <p:cNvSpPr txBox="1"/>
                <p:nvPr/>
              </p:nvSpPr>
              <p:spPr>
                <a:xfrm>
                  <a:off x="7733534" y="3307117"/>
                  <a:ext cx="320601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AR" sz="3200" i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s-AR" sz="3200" dirty="0"/>
                </a:p>
              </p:txBody>
            </p:sp>
          </mc:Choice>
          <mc:Fallback xmlns="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07FD84C3-0093-4122-BD56-9730359112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3534" y="3307117"/>
                  <a:ext cx="320601" cy="92519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E83E5AA-01F1-42B4-945B-B8ECAE8792B3}"/>
                </a:ext>
              </a:extLst>
            </p:cNvPr>
            <p:cNvSpPr txBox="1"/>
            <p:nvPr/>
          </p:nvSpPr>
          <p:spPr>
            <a:xfrm>
              <a:off x="8054135" y="3451923"/>
              <a:ext cx="764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3200" dirty="0"/>
                <a:t>y 9 </a:t>
              </a: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C7302C1-7DA4-48DC-944A-9DA5BDE71F5B}"/>
              </a:ext>
            </a:extLst>
          </p:cNvPr>
          <p:cNvSpPr/>
          <p:nvPr/>
        </p:nvSpPr>
        <p:spPr>
          <a:xfrm>
            <a:off x="501758" y="3465189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7030A0"/>
                </a:solidFill>
                <a:latin typeface="UniversLTStd-Bold"/>
              </a:rPr>
              <a:t>Ejemplos:</a:t>
            </a:r>
            <a:endParaRPr lang="es-AR" sz="2400" dirty="0">
              <a:solidFill>
                <a:srgbClr val="7030A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EAF0669-1B78-41A9-9ECF-B912E3A3E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54" y="1919011"/>
            <a:ext cx="4255168" cy="42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F55C4D-390B-4E2A-9AC4-9706610344FC}"/>
              </a:ext>
            </a:extLst>
          </p:cNvPr>
          <p:cNvSpPr/>
          <p:nvPr/>
        </p:nvSpPr>
        <p:spPr>
          <a:xfrm>
            <a:off x="684627" y="911276"/>
            <a:ext cx="996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UniversLTStd-Light"/>
              </a:rPr>
              <a:t>Para </a:t>
            </a:r>
            <a:r>
              <a:rPr lang="es-MX" sz="2400" b="1" dirty="0">
                <a:solidFill>
                  <a:srgbClr val="7030A0"/>
                </a:solidFill>
                <a:latin typeface="UniversLTStd-Bold"/>
              </a:rPr>
              <a:t>dividir</a:t>
            </a:r>
            <a:r>
              <a:rPr lang="es-MX" sz="2400" b="1" dirty="0">
                <a:latin typeface="UniversLTStd-Bold"/>
              </a:rPr>
              <a:t> </a:t>
            </a:r>
            <a:r>
              <a:rPr lang="es-MX" sz="2400" dirty="0">
                <a:latin typeface="UniversLTStd-Light"/>
              </a:rPr>
              <a:t>por una fracción, </a:t>
            </a:r>
            <a:r>
              <a:rPr lang="es-MX" sz="2400" b="1" dirty="0">
                <a:solidFill>
                  <a:srgbClr val="7030A0"/>
                </a:solidFill>
                <a:latin typeface="UniversLTStd-Bold"/>
              </a:rPr>
              <a:t>multiplicamos por su fracción inversa</a:t>
            </a:r>
            <a:r>
              <a:rPr lang="es-MX" sz="2400" dirty="0">
                <a:latin typeface="UniversLTStd-Light"/>
              </a:rPr>
              <a:t>.</a:t>
            </a:r>
            <a:endParaRPr lang="es-AR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CBAF25A-6EF8-4FE1-8A20-DB1EB5002431}"/>
              </a:ext>
            </a:extLst>
          </p:cNvPr>
          <p:cNvSpPr/>
          <p:nvPr/>
        </p:nvSpPr>
        <p:spPr>
          <a:xfrm>
            <a:off x="1162140" y="2735573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7030A0"/>
                </a:solidFill>
                <a:latin typeface="UniversLTStd-Bold"/>
              </a:rPr>
              <a:t>Ejemplos:</a:t>
            </a:r>
            <a:endParaRPr lang="es-AR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56E262D-EE18-4DE5-AB95-590B7551BEB7}"/>
                  </a:ext>
                </a:extLst>
              </p:cNvPr>
              <p:cNvSpPr txBox="1"/>
              <p:nvPr/>
            </p:nvSpPr>
            <p:spPr>
              <a:xfrm>
                <a:off x="2988031" y="2503810"/>
                <a:ext cx="324864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s-AR" sz="3200" i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AR" sz="320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s-AR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s-AR" sz="32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AR" sz="32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AR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56E262D-EE18-4DE5-AB95-590B7551B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31" y="2503810"/>
                <a:ext cx="3248646" cy="92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97A7A59-C058-42D2-9363-2DE4E279638C}"/>
                  </a:ext>
                </a:extLst>
              </p:cNvPr>
              <p:cNvSpPr txBox="1"/>
              <p:nvPr/>
            </p:nvSpPr>
            <p:spPr>
              <a:xfrm>
                <a:off x="2988031" y="4293924"/>
                <a:ext cx="324864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AR" sz="32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AR" sz="320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AR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AR" sz="32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320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AR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97A7A59-C058-42D2-9363-2DE4E2796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31" y="4293924"/>
                <a:ext cx="3248646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8E8F0F1E-E889-4392-B55B-13190983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69" y="2236763"/>
            <a:ext cx="2841674" cy="28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7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1BC086F-39C4-4816-914E-EA620C909815}"/>
              </a:ext>
            </a:extLst>
          </p:cNvPr>
          <p:cNvSpPr/>
          <p:nvPr/>
        </p:nvSpPr>
        <p:spPr>
          <a:xfrm>
            <a:off x="2651259" y="574128"/>
            <a:ext cx="635924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3200" b="1" dirty="0">
                <a:latin typeface="CaeciliaLTStd-Bold"/>
                <a:ea typeface="Calibri" panose="020F0502020204030204" pitchFamily="34" charset="0"/>
                <a:cs typeface="CaeciliaLTStd-Bold"/>
              </a:rPr>
              <a:t>Cálculos combinados con fracciones </a:t>
            </a:r>
            <a:endParaRPr lang="es-A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46C790A-2AA3-4277-A7D2-6BCD54A23FC6}"/>
              </a:ext>
            </a:extLst>
          </p:cNvPr>
          <p:cNvSpPr/>
          <p:nvPr/>
        </p:nvSpPr>
        <p:spPr>
          <a:xfrm>
            <a:off x="1015218" y="1489005"/>
            <a:ext cx="10161563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400" dirty="0"/>
              <a:t>Se resuelven respetando el mismo orden que al operar con </a:t>
            </a:r>
            <a:r>
              <a:rPr lang="es-ES" sz="2400"/>
              <a:t>números naturales:</a:t>
            </a:r>
            <a:r>
              <a:rPr lang="es-AR" sz="2400"/>
              <a:t> </a:t>
            </a:r>
            <a:r>
              <a:rPr lang="es-ES" sz="2400" dirty="0"/>
              <a:t>primero se </a:t>
            </a:r>
            <a:r>
              <a:rPr lang="es-ES" sz="2400"/>
              <a:t>hacen </a:t>
            </a:r>
            <a:r>
              <a:rPr lang="es-ES" sz="2400" dirty="0"/>
              <a:t>las multiplicaciones y </a:t>
            </a:r>
            <a:r>
              <a:rPr lang="es-ES" sz="2400"/>
              <a:t>las divisiones;</a:t>
            </a:r>
            <a:r>
              <a:rPr lang="es-AR" sz="2400"/>
              <a:t> </a:t>
            </a:r>
            <a:r>
              <a:rPr lang="es-ES" sz="2400"/>
              <a:t>después</a:t>
            </a:r>
            <a:r>
              <a:rPr lang="es-ES" sz="2400" dirty="0"/>
              <a:t>, las sumas y las restas.</a:t>
            </a:r>
            <a:endParaRPr lang="es-AR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8BA3D74-5113-46C0-BDD0-2DAC2536BD52}"/>
              </a:ext>
            </a:extLst>
          </p:cNvPr>
          <p:cNvSpPr/>
          <p:nvPr/>
        </p:nvSpPr>
        <p:spPr>
          <a:xfrm>
            <a:off x="3134250" y="4102463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7030A0"/>
                </a:solidFill>
                <a:latin typeface="UniversLTStd-Bold"/>
              </a:rPr>
              <a:t>Ejemplo:</a:t>
            </a:r>
            <a:endParaRPr lang="es-AR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880D94C-15EE-48BE-8134-0B0C56F2352D}"/>
                  </a:ext>
                </a:extLst>
              </p:cNvPr>
              <p:cNvSpPr txBox="1"/>
              <p:nvPr/>
            </p:nvSpPr>
            <p:spPr>
              <a:xfrm>
                <a:off x="4912257" y="3870700"/>
                <a:ext cx="420749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AR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AR" sz="3200" i="0">
                          <a:latin typeface="Cambria Math" panose="02040503050406030204" pitchFamily="18" charset="0"/>
                        </a:rPr>
                        <m:t>×2=</m:t>
                      </m:r>
                      <m:f>
                        <m:f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AR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73</m:t>
                          </m:r>
                        </m:num>
                        <m:den>
                          <m:r>
                            <a:rPr lang="es-AR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880D94C-15EE-48BE-8134-0B0C56F23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257" y="3870700"/>
                <a:ext cx="4207498" cy="92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4E857060-F612-4C17-9E9D-0C22C8FB1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0" y="3250451"/>
            <a:ext cx="2405434" cy="2407315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0B88800F-DB64-4B52-B51C-FEFB8B0A9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26" y="3483531"/>
            <a:ext cx="2727000" cy="27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53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195</Words>
  <Application>Microsoft Office PowerPoint</Application>
  <PresentationFormat>Panorámica</PresentationFormat>
  <Paragraphs>29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CaeciliaLTStd-Bold</vt:lpstr>
      <vt:lpstr>Calibri</vt:lpstr>
      <vt:lpstr>Calibri Light</vt:lpstr>
      <vt:lpstr>Cambria Math</vt:lpstr>
      <vt:lpstr>UniversLTStd-Bold</vt:lpstr>
      <vt:lpstr>UniversLTStd-Light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Palmieri, Cecilia Paula</dc:creator>
  <cp:lastModifiedBy>Palmieri, Cecilia Paula</cp:lastModifiedBy>
  <cp:revision>3</cp:revision>
  <dcterms:created xsi:type="dcterms:W3CDTF">2021-07-27T18:51:14Z</dcterms:created>
  <dcterms:modified xsi:type="dcterms:W3CDTF">2021-07-27T18:57:04Z</dcterms:modified>
</cp:coreProperties>
</file>