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38C8E5-84A3-4782-8F1B-3760F783EE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7994BF6-FFEF-42F2-9D6D-2EEDD7B40F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BA0533-B0D5-4355-93DC-F79667683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40BA-5206-4D6B-A35C-8F018FD787E3}" type="datetimeFigureOut">
              <a:rPr lang="es-AR" smtClean="0"/>
              <a:t>27/7/2021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67C5A0-B7C5-488D-8856-4044F6898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170432-C2F7-4F63-AF76-B925821C9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4229-271A-42BE-8A3A-DD4C9F32A6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56505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47580A-7C2A-4C27-A9B6-435AC2B79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8F7DFC-3F78-47EF-A3F4-BEB86FD97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B4C594-2157-442B-BEDC-7BDCEAB16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40BA-5206-4D6B-A35C-8F018FD787E3}" type="datetimeFigureOut">
              <a:rPr lang="es-AR" smtClean="0"/>
              <a:t>27/7/2021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69A6BE-57B7-4B94-A034-81394DB57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82B066-D81C-4946-BD0B-6F4CD1A47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4229-271A-42BE-8A3A-DD4C9F32A6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68832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F469C1-5D52-4EC2-AE97-0B7F0F3E91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4FD8A4E-A1BC-4B84-AF31-512710DB6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B0867B-27BF-421B-8517-707EF00CD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40BA-5206-4D6B-A35C-8F018FD787E3}" type="datetimeFigureOut">
              <a:rPr lang="es-AR" smtClean="0"/>
              <a:t>27/7/2021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2560DE-50CE-4049-A37A-458A918B1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51A6B5-51D8-4BC2-A993-8865D2A8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4229-271A-42BE-8A3A-DD4C9F32A6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85959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AA433A-9796-4B42-A359-BD41076C5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181C86-BDFF-4371-9316-AB83768AD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F29AAE-C477-4322-BEAF-52626CDEE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40BA-5206-4D6B-A35C-8F018FD787E3}" type="datetimeFigureOut">
              <a:rPr lang="es-AR" smtClean="0"/>
              <a:t>27/7/2021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21FDC1-5487-47DE-916A-FE17D1A94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A4C044-5968-45C1-B9B8-91E9B9BEE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4229-271A-42BE-8A3A-DD4C9F32A6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9020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012291-383D-4B04-8340-0D36E0091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E84783-B505-4C4A-8AE7-6FA6B9FFE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15D3D8-4654-471A-9FCB-87469CC56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40BA-5206-4D6B-A35C-8F018FD787E3}" type="datetimeFigureOut">
              <a:rPr lang="es-AR" smtClean="0"/>
              <a:t>27/7/2021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15C1AF-62BC-46E1-B8D0-BA489E74F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1FBBCD-68E4-4BB6-8758-4B2542FEF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4229-271A-42BE-8A3A-DD4C9F32A6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4955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FB330-97D1-4D11-82EA-D9B283C92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50F6CD-15F3-4B4C-B587-19801936C0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6C80F4B-4FD9-415C-8A5A-FF7776647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6C278A9-3BCD-4F4D-B4C9-71B029A0C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40BA-5206-4D6B-A35C-8F018FD787E3}" type="datetimeFigureOut">
              <a:rPr lang="es-AR" smtClean="0"/>
              <a:t>27/7/2021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3D7F07-FCEE-4689-B1A0-022707145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A018B6-7B3A-4BBF-8C1B-2F2B2062B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4229-271A-42BE-8A3A-DD4C9F32A6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6247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D77B82-D75D-4686-A5EC-799052F46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09F51B-CEC7-47D1-AD7C-ED59C8FC4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1923D4-C8C2-4C96-A199-F3DB50E4A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9072446-6A47-4DE0-942C-59A883979D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62E2F3F-67CC-4CD0-8EEF-CF0187FA5E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6285518-4DD0-4083-926B-FD42C6145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40BA-5206-4D6B-A35C-8F018FD787E3}" type="datetimeFigureOut">
              <a:rPr lang="es-AR" smtClean="0"/>
              <a:t>27/7/2021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F8819D5-9047-414E-9E3D-21783103A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C91F1B1-0B5A-45CB-A19D-5693064B2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4229-271A-42BE-8A3A-DD4C9F32A6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3628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2D81D4-FD74-423C-A697-C6E88772A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426A06F-B32D-4E06-9237-A7EF55A04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40BA-5206-4D6B-A35C-8F018FD787E3}" type="datetimeFigureOut">
              <a:rPr lang="es-AR" smtClean="0"/>
              <a:t>27/7/2021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095D159-DD1F-4EF9-9DAB-C18E839E5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B932A1B-35E9-4661-86D0-21F67C8D3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4229-271A-42BE-8A3A-DD4C9F32A6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3669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5E98936-AAF0-4D75-A989-781132FF7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40BA-5206-4D6B-A35C-8F018FD787E3}" type="datetimeFigureOut">
              <a:rPr lang="es-AR" smtClean="0"/>
              <a:t>27/7/2021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965FAEA-FF82-4115-8764-CF3F88740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57E8AC0-03DE-4351-AAED-1AA34B1E7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4229-271A-42BE-8A3A-DD4C9F32A6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1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A726A4-A1E8-48CE-82C2-B6B09C3C0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5A025A-EA1B-4EC2-805D-E943D75A3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0C5714-9187-4E69-B7F6-F559BD8E0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A64698-7A27-40F9-B5C1-7B9C0853D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40BA-5206-4D6B-A35C-8F018FD787E3}" type="datetimeFigureOut">
              <a:rPr lang="es-AR" smtClean="0"/>
              <a:t>27/7/2021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0F0F4C-A583-46FE-9E1C-10C11205E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8D187E-FD4B-41B2-AE25-0C34110F0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4229-271A-42BE-8A3A-DD4C9F32A6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4111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A69E3-512D-4F0D-B7C0-CFA7542E9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1FDCBD3-F5B2-4D40-A68A-32993C09D3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D6011E-766A-4732-B85A-A5B83FAB7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775157-AE66-4DC7-B0C2-01C7B8D25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40BA-5206-4D6B-A35C-8F018FD787E3}" type="datetimeFigureOut">
              <a:rPr lang="es-AR" smtClean="0"/>
              <a:t>27/7/2021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EE95EE-CDC4-4507-9C62-F735518C7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EBD891-E2C4-4FD2-B893-AD82AA315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4229-271A-42BE-8A3A-DD4C9F32A6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2449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F764F38-607B-482A-9AC9-57D710613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A6FC81-13D4-42AB-9C72-CDBE4B6F9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760EAB-C532-46DE-81C8-9D21EED2C2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840BA-5206-4D6B-A35C-8F018FD787E3}" type="datetimeFigureOut">
              <a:rPr lang="es-AR" smtClean="0"/>
              <a:t>27/7/2021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A772CA-5C28-466D-9167-86FAA0481B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D8EA89-A785-4828-A687-E4723A52F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44229-271A-42BE-8A3A-DD4C9F32A64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5515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4FAB7EB-DD55-4C2F-811F-5161EB2756DF}"/>
              </a:ext>
            </a:extLst>
          </p:cNvPr>
          <p:cNvSpPr/>
          <p:nvPr/>
        </p:nvSpPr>
        <p:spPr>
          <a:xfrm>
            <a:off x="6194716" y="739978"/>
            <a:ext cx="5334930" cy="30041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</a:pPr>
            <a:r>
              <a:rPr lang="en-US" sz="6000" b="1">
                <a:latin typeface="+mj-lt"/>
                <a:ea typeface="+mj-ea"/>
                <a:cs typeface="+mj-cs"/>
              </a:rPr>
              <a:t>Operaciones con expresiones decimales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856147C-A211-4964-B070-96002758D9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76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1729FEF-5766-4A7D-BF19-C67D357111B5}"/>
              </a:ext>
            </a:extLst>
          </p:cNvPr>
          <p:cNvSpPr/>
          <p:nvPr/>
        </p:nvSpPr>
        <p:spPr>
          <a:xfrm>
            <a:off x="889169" y="1077910"/>
            <a:ext cx="5522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solidFill>
                  <a:srgbClr val="0070C0"/>
                </a:solidFill>
                <a:latin typeface="Calibri-Bold"/>
              </a:rPr>
              <a:t>Suma y resta de números decimales</a:t>
            </a:r>
            <a:endParaRPr lang="es-AR" sz="2800" dirty="0">
              <a:solidFill>
                <a:srgbClr val="0070C0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84D5580-15D1-4E87-9644-9FC4A9ACBABB}"/>
              </a:ext>
            </a:extLst>
          </p:cNvPr>
          <p:cNvSpPr/>
          <p:nvPr/>
        </p:nvSpPr>
        <p:spPr>
          <a:xfrm>
            <a:off x="889169" y="2069180"/>
            <a:ext cx="92583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dirty="0">
                <a:latin typeface="Calibri-Light"/>
              </a:rPr>
              <a:t>Se recuerda que cuando se suman o restan números </a:t>
            </a:r>
            <a:r>
              <a:rPr lang="es-MX" sz="2400" dirty="0">
                <a:latin typeface="Calibri-Light"/>
              </a:rPr>
              <a:t>decimales, hay que cuidar que las comas queden una debajo de la otra. Además, si es necesario, </a:t>
            </a:r>
            <a:r>
              <a:rPr lang="es-AR" sz="2400" dirty="0">
                <a:latin typeface="Calibri-Light"/>
              </a:rPr>
              <a:t>se puede agregar ceros.</a:t>
            </a:r>
            <a:endParaRPr lang="es-AR" sz="24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C73941B-A69B-45F1-802A-13962165B741}"/>
              </a:ext>
            </a:extLst>
          </p:cNvPr>
          <p:cNvSpPr/>
          <p:nvPr/>
        </p:nvSpPr>
        <p:spPr>
          <a:xfrm>
            <a:off x="7421610" y="3618339"/>
            <a:ext cx="22397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200" dirty="0">
                <a:solidFill>
                  <a:srgbClr val="0070C0"/>
                </a:solidFill>
                <a:latin typeface="Calibri-Light"/>
              </a:rPr>
              <a:t>34,6 – 23,19</a:t>
            </a:r>
            <a:endParaRPr lang="es-AR" sz="3200" dirty="0">
              <a:solidFill>
                <a:srgbClr val="0070C0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13AF3D6-E403-4F55-B824-63C03A235D14}"/>
              </a:ext>
            </a:extLst>
          </p:cNvPr>
          <p:cNvSpPr/>
          <p:nvPr/>
        </p:nvSpPr>
        <p:spPr>
          <a:xfrm>
            <a:off x="926711" y="3614021"/>
            <a:ext cx="27238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200" dirty="0">
                <a:solidFill>
                  <a:srgbClr val="0070C0"/>
                </a:solidFill>
                <a:latin typeface="Calibri-Light"/>
              </a:rPr>
              <a:t>21,14 + 4,6 + 7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A609D37-6110-4C75-A84E-AB74BCFB6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310" y="4591315"/>
            <a:ext cx="1314450" cy="168592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FC207D3-539A-428C-9CFF-DEAF281A5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9992" y="4591315"/>
            <a:ext cx="1238250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804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22D3CFA-DFD9-4DC9-995E-7AE0D97784DD}"/>
              </a:ext>
            </a:extLst>
          </p:cNvPr>
          <p:cNvSpPr/>
          <p:nvPr/>
        </p:nvSpPr>
        <p:spPr>
          <a:xfrm>
            <a:off x="684507" y="655878"/>
            <a:ext cx="3845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solidFill>
                  <a:srgbClr val="FF0000"/>
                </a:solidFill>
                <a:latin typeface="Calibri-Bold"/>
              </a:rPr>
              <a:t>Multiplicación con números decimales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C687B9B-3BE9-47D3-818D-C7D2BACF686D}"/>
              </a:ext>
            </a:extLst>
          </p:cNvPr>
          <p:cNvSpPr/>
          <p:nvPr/>
        </p:nvSpPr>
        <p:spPr>
          <a:xfrm>
            <a:off x="797170" y="1689353"/>
            <a:ext cx="107383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dirty="0">
                <a:solidFill>
                  <a:srgbClr val="000000"/>
                </a:solidFill>
                <a:latin typeface="Calibri-Light"/>
              </a:rPr>
              <a:t>Para </a:t>
            </a:r>
            <a:r>
              <a:rPr lang="es-AR" sz="2400" dirty="0">
                <a:solidFill>
                  <a:srgbClr val="FF0000"/>
                </a:solidFill>
                <a:latin typeface="Calibri-Light"/>
              </a:rPr>
              <a:t>multiplicar </a:t>
            </a:r>
            <a:r>
              <a:rPr lang="es-AR" sz="2400" dirty="0">
                <a:solidFill>
                  <a:srgbClr val="000000"/>
                </a:solidFill>
                <a:latin typeface="Calibri-Light"/>
              </a:rPr>
              <a:t>un </a:t>
            </a:r>
            <a:r>
              <a:rPr lang="es-AR" sz="2400" dirty="0">
                <a:solidFill>
                  <a:srgbClr val="FF0000"/>
                </a:solidFill>
                <a:latin typeface="Calibri-Light"/>
              </a:rPr>
              <a:t>número decimal por 10, 100 o </a:t>
            </a:r>
            <a:r>
              <a:rPr lang="es-MX" sz="2400" dirty="0">
                <a:solidFill>
                  <a:srgbClr val="FF0000"/>
                </a:solidFill>
                <a:latin typeface="Calibri-Light"/>
              </a:rPr>
              <a:t>1.000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, basta con </a:t>
            </a:r>
            <a:r>
              <a:rPr lang="es-MX" sz="2400" dirty="0">
                <a:solidFill>
                  <a:srgbClr val="FF0000"/>
                </a:solidFill>
                <a:latin typeface="Calibri-Light"/>
              </a:rPr>
              <a:t>correr la coma hacia la derecha 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uno, dos o tres lugares, respectivamente. Si es necesario, se </a:t>
            </a:r>
            <a:r>
              <a:rPr lang="es-AR" sz="2400" dirty="0">
                <a:solidFill>
                  <a:srgbClr val="000000"/>
                </a:solidFill>
                <a:latin typeface="Calibri-Light"/>
              </a:rPr>
              <a:t>agregan ceros.</a:t>
            </a:r>
            <a:endParaRPr lang="es-AR" sz="24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7A9E8FE-7814-4C5E-808E-CE12DFD4881D}"/>
              </a:ext>
            </a:extLst>
          </p:cNvPr>
          <p:cNvSpPr/>
          <p:nvPr/>
        </p:nvSpPr>
        <p:spPr>
          <a:xfrm>
            <a:off x="4623582" y="4152985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2800" dirty="0">
                <a:solidFill>
                  <a:srgbClr val="FF0000"/>
                </a:solidFill>
                <a:latin typeface="Calibri-Light"/>
              </a:rPr>
              <a:t>6,184 x 100 </a:t>
            </a:r>
            <a:r>
              <a:rPr lang="es-AR" sz="2800" dirty="0">
                <a:solidFill>
                  <a:srgbClr val="FF0000"/>
                </a:solidFill>
                <a:latin typeface="SymbolStd"/>
              </a:rPr>
              <a:t>= </a:t>
            </a:r>
            <a:r>
              <a:rPr lang="es-AR" sz="2800" dirty="0">
                <a:solidFill>
                  <a:srgbClr val="FF0000"/>
                </a:solidFill>
                <a:latin typeface="Calibri-Light"/>
              </a:rPr>
              <a:t>618,4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D9AE5236-497E-41F1-851E-AAF0C06CA268}"/>
              </a:ext>
            </a:extLst>
          </p:cNvPr>
          <p:cNvSpPr/>
          <p:nvPr/>
        </p:nvSpPr>
        <p:spPr>
          <a:xfrm>
            <a:off x="763599" y="4152985"/>
            <a:ext cx="29354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>
                <a:solidFill>
                  <a:srgbClr val="FF0000"/>
                </a:solidFill>
                <a:latin typeface="Calibri-Light"/>
              </a:rPr>
              <a:t>84,23 x 10 </a:t>
            </a:r>
            <a:r>
              <a:rPr lang="es-AR" sz="2800" dirty="0">
                <a:solidFill>
                  <a:srgbClr val="FF0000"/>
                </a:solidFill>
                <a:latin typeface="SymbolStd"/>
              </a:rPr>
              <a:t>= </a:t>
            </a:r>
            <a:r>
              <a:rPr lang="es-AR" sz="2800" dirty="0">
                <a:solidFill>
                  <a:srgbClr val="FF0000"/>
                </a:solidFill>
                <a:latin typeface="Calibri-Light"/>
              </a:rPr>
              <a:t>842,3 </a:t>
            </a:r>
            <a:endParaRPr lang="es-AR" sz="2800" dirty="0">
              <a:solidFill>
                <a:srgbClr val="FF0000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6536317-6838-471F-8292-4B054B665C3A}"/>
              </a:ext>
            </a:extLst>
          </p:cNvPr>
          <p:cNvSpPr/>
          <p:nvPr/>
        </p:nvSpPr>
        <p:spPr>
          <a:xfrm>
            <a:off x="8454510" y="4152985"/>
            <a:ext cx="3038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>
                <a:solidFill>
                  <a:srgbClr val="FF0000"/>
                </a:solidFill>
                <a:latin typeface="Calibri-Light"/>
              </a:rPr>
              <a:t>0,129 x 1.000 </a:t>
            </a:r>
            <a:r>
              <a:rPr lang="es-AR" sz="2800" dirty="0">
                <a:solidFill>
                  <a:srgbClr val="FF0000"/>
                </a:solidFill>
                <a:latin typeface="SymbolStd"/>
              </a:rPr>
              <a:t>= </a:t>
            </a:r>
            <a:r>
              <a:rPr lang="es-AR" sz="2800" dirty="0">
                <a:solidFill>
                  <a:srgbClr val="FF0000"/>
                </a:solidFill>
                <a:latin typeface="Calibri-Light"/>
              </a:rPr>
              <a:t>129</a:t>
            </a:r>
            <a:endParaRPr lang="es-A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173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EB9532D-B6BF-4887-8041-0980F42A6D32}"/>
              </a:ext>
            </a:extLst>
          </p:cNvPr>
          <p:cNvSpPr/>
          <p:nvPr/>
        </p:nvSpPr>
        <p:spPr>
          <a:xfrm>
            <a:off x="684507" y="655878"/>
            <a:ext cx="5900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solidFill>
                  <a:srgbClr val="FF0000"/>
                </a:solidFill>
                <a:latin typeface="Calibri-Bold"/>
              </a:rPr>
              <a:t>Multiplicación con números decimales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191496C-5CB8-465F-99C0-945EAA86EDC5}"/>
              </a:ext>
            </a:extLst>
          </p:cNvPr>
          <p:cNvSpPr/>
          <p:nvPr/>
        </p:nvSpPr>
        <p:spPr>
          <a:xfrm>
            <a:off x="951914" y="1773759"/>
            <a:ext cx="92190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dirty="0">
                <a:solidFill>
                  <a:srgbClr val="000000"/>
                </a:solidFill>
                <a:latin typeface="Calibri-Light"/>
              </a:rPr>
              <a:t>Para multiplicar dos números decimales, como muestra 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la cuenta, se opera </a:t>
            </a:r>
            <a:r>
              <a:rPr lang="es-MX" sz="2400" dirty="0">
                <a:solidFill>
                  <a:srgbClr val="FF0000"/>
                </a:solidFill>
                <a:latin typeface="Calibri-Light"/>
              </a:rPr>
              <a:t>como si fueran naturales 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y después se coloca la coma en el resultado considerando todas las cifras decimales de los factores.</a:t>
            </a:r>
            <a:endParaRPr lang="es-AR" sz="2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C068347-FA43-4E11-84F5-E2E0C7BBD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4898" y="3502253"/>
            <a:ext cx="3619500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826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4B12EFD8-92E6-45C0-9133-08F5DD891C49}"/>
              </a:ext>
            </a:extLst>
          </p:cNvPr>
          <p:cNvSpPr/>
          <p:nvPr/>
        </p:nvSpPr>
        <p:spPr>
          <a:xfrm>
            <a:off x="660839" y="866894"/>
            <a:ext cx="32456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solidFill>
                  <a:srgbClr val="7030A0"/>
                </a:solidFill>
                <a:latin typeface="Calibri-Bold"/>
              </a:rPr>
              <a:t>División con números decimales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6F81452-A49C-448D-8D6E-9E051041B949}"/>
              </a:ext>
            </a:extLst>
          </p:cNvPr>
          <p:cNvSpPr/>
          <p:nvPr/>
        </p:nvSpPr>
        <p:spPr>
          <a:xfrm>
            <a:off x="660838" y="1886300"/>
            <a:ext cx="101431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dirty="0">
                <a:solidFill>
                  <a:srgbClr val="000000"/>
                </a:solidFill>
                <a:latin typeface="Calibri-Light"/>
              </a:rPr>
              <a:t>Para </a:t>
            </a:r>
            <a:r>
              <a:rPr lang="es-AR" sz="2400" dirty="0">
                <a:solidFill>
                  <a:srgbClr val="7030A0"/>
                </a:solidFill>
                <a:latin typeface="Calibri-Light"/>
              </a:rPr>
              <a:t>dividir</a:t>
            </a:r>
            <a:r>
              <a:rPr lang="es-AR" sz="2400" dirty="0">
                <a:solidFill>
                  <a:srgbClr val="FF0000"/>
                </a:solidFill>
                <a:latin typeface="Calibri-Light"/>
              </a:rPr>
              <a:t> </a:t>
            </a:r>
            <a:r>
              <a:rPr lang="es-AR" sz="2400" dirty="0">
                <a:solidFill>
                  <a:srgbClr val="000000"/>
                </a:solidFill>
                <a:latin typeface="Calibri-Light"/>
              </a:rPr>
              <a:t>un </a:t>
            </a:r>
            <a:r>
              <a:rPr lang="es-AR" sz="2400" dirty="0">
                <a:solidFill>
                  <a:srgbClr val="7030A0"/>
                </a:solidFill>
                <a:latin typeface="Calibri-Light"/>
              </a:rPr>
              <a:t>número decimal por 10, 100 o 1.000</a:t>
            </a:r>
            <a:r>
              <a:rPr lang="es-AR" sz="2400" dirty="0">
                <a:solidFill>
                  <a:srgbClr val="000000"/>
                </a:solidFill>
                <a:latin typeface="Calibri-Light"/>
              </a:rPr>
              <a:t>, 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basta con </a:t>
            </a:r>
            <a:r>
              <a:rPr lang="es-MX" sz="2400" dirty="0">
                <a:solidFill>
                  <a:srgbClr val="7030A0"/>
                </a:solidFill>
                <a:latin typeface="Calibri-Light"/>
              </a:rPr>
              <a:t>correr la coma hacia la izquierda</a:t>
            </a:r>
            <a:r>
              <a:rPr lang="es-MX" sz="2400" dirty="0">
                <a:solidFill>
                  <a:srgbClr val="FF0000"/>
                </a:solidFill>
                <a:latin typeface="Calibri-Light"/>
              </a:rPr>
              <a:t> 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uno, dos o tres lugares, respectivamente. Si es necesario, se agregan </a:t>
            </a:r>
            <a:r>
              <a:rPr lang="es-AR" sz="2400" dirty="0">
                <a:solidFill>
                  <a:srgbClr val="000000"/>
                </a:solidFill>
                <a:latin typeface="Calibri-Light"/>
              </a:rPr>
              <a:t>ceros.</a:t>
            </a:r>
            <a:endParaRPr lang="es-AR" sz="24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5AD44D-8A23-48E6-997A-F6299326EA80}"/>
              </a:ext>
            </a:extLst>
          </p:cNvPr>
          <p:cNvSpPr/>
          <p:nvPr/>
        </p:nvSpPr>
        <p:spPr>
          <a:xfrm>
            <a:off x="8180191" y="4392582"/>
            <a:ext cx="36676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dirty="0">
                <a:solidFill>
                  <a:srgbClr val="7030A0"/>
                </a:solidFill>
                <a:latin typeface="Calibri-Light"/>
              </a:rPr>
              <a:t>816,4 : 1.000 </a:t>
            </a:r>
            <a:r>
              <a:rPr lang="es-AR" sz="2800" dirty="0">
                <a:solidFill>
                  <a:srgbClr val="7030A0"/>
                </a:solidFill>
                <a:latin typeface="SymbolStd"/>
              </a:rPr>
              <a:t>= </a:t>
            </a:r>
            <a:r>
              <a:rPr lang="es-AR" sz="2800" dirty="0">
                <a:solidFill>
                  <a:srgbClr val="7030A0"/>
                </a:solidFill>
                <a:latin typeface="Calibri-Light"/>
              </a:rPr>
              <a:t>0,8164</a:t>
            </a:r>
            <a:endParaRPr lang="es-AR" sz="2800" dirty="0">
              <a:solidFill>
                <a:srgbClr val="7030A0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AFB99C3-EBF3-4E69-A940-806607166913}"/>
              </a:ext>
            </a:extLst>
          </p:cNvPr>
          <p:cNvSpPr/>
          <p:nvPr/>
        </p:nvSpPr>
        <p:spPr>
          <a:xfrm>
            <a:off x="660838" y="4397885"/>
            <a:ext cx="26634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dirty="0">
                <a:solidFill>
                  <a:srgbClr val="7030A0"/>
                </a:solidFill>
                <a:latin typeface="Calibri-Light"/>
              </a:rPr>
              <a:t>92,3 : 10 </a:t>
            </a:r>
            <a:r>
              <a:rPr lang="es-AR" sz="2800" dirty="0">
                <a:solidFill>
                  <a:srgbClr val="7030A0"/>
                </a:solidFill>
                <a:latin typeface="SymbolStd"/>
              </a:rPr>
              <a:t>= </a:t>
            </a:r>
            <a:r>
              <a:rPr lang="es-AR" sz="2800" dirty="0">
                <a:solidFill>
                  <a:srgbClr val="7030A0"/>
                </a:solidFill>
                <a:latin typeface="Calibri-Light"/>
              </a:rPr>
              <a:t>9,23 </a:t>
            </a:r>
            <a:endParaRPr lang="es-AR" sz="2800" dirty="0">
              <a:solidFill>
                <a:srgbClr val="7030A0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DF8F691-A7FF-4AD8-9636-F6ABF6D1404F}"/>
              </a:ext>
            </a:extLst>
          </p:cNvPr>
          <p:cNvSpPr/>
          <p:nvPr/>
        </p:nvSpPr>
        <p:spPr>
          <a:xfrm>
            <a:off x="4213543" y="4397885"/>
            <a:ext cx="34196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dirty="0">
                <a:solidFill>
                  <a:srgbClr val="7030A0"/>
                </a:solidFill>
                <a:latin typeface="Calibri-Light"/>
              </a:rPr>
              <a:t>72,64 : 100 </a:t>
            </a:r>
            <a:r>
              <a:rPr lang="es-AR" sz="2800" dirty="0">
                <a:solidFill>
                  <a:srgbClr val="7030A0"/>
                </a:solidFill>
                <a:latin typeface="SymbolStd"/>
              </a:rPr>
              <a:t>= </a:t>
            </a:r>
            <a:r>
              <a:rPr lang="es-AR" sz="2800" dirty="0">
                <a:solidFill>
                  <a:srgbClr val="7030A0"/>
                </a:solidFill>
                <a:latin typeface="Calibri-Light"/>
              </a:rPr>
              <a:t>0,7264</a:t>
            </a:r>
          </a:p>
        </p:txBody>
      </p:sp>
    </p:spTree>
    <p:extLst>
      <p:ext uri="{BB962C8B-B14F-4D97-AF65-F5344CB8AC3E}">
        <p14:creationId xmlns:p14="http://schemas.microsoft.com/office/powerpoint/2010/main" val="2139903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792E9F9-5F1A-4362-BBF5-9ED4088E3D25}"/>
              </a:ext>
            </a:extLst>
          </p:cNvPr>
          <p:cNvSpPr/>
          <p:nvPr/>
        </p:nvSpPr>
        <p:spPr>
          <a:xfrm>
            <a:off x="860474" y="1247897"/>
            <a:ext cx="104710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000000"/>
                </a:solidFill>
                <a:latin typeface="Calibri-Light"/>
              </a:rPr>
              <a:t>Cuando se dividen números como muestra el ejemplo, se puede </a:t>
            </a:r>
            <a:r>
              <a:rPr lang="es-MX" sz="2400" dirty="0">
                <a:solidFill>
                  <a:srgbClr val="7030A0"/>
                </a:solidFill>
                <a:latin typeface="Calibri-Light"/>
              </a:rPr>
              <a:t>transformar cada división en otra equivalente</a:t>
            </a:r>
            <a:r>
              <a:rPr lang="es-MX" sz="2400" dirty="0">
                <a:solidFill>
                  <a:srgbClr val="33FF26"/>
                </a:solidFill>
                <a:latin typeface="Calibri-Light"/>
              </a:rPr>
              <a:t> 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multiplicando el dividendo y el divisor por el número que haga falta (10, 100, 1.000, …) para conseguir que el </a:t>
            </a:r>
            <a:r>
              <a:rPr lang="es-MX" sz="2400" dirty="0">
                <a:solidFill>
                  <a:srgbClr val="7030A0"/>
                </a:solidFill>
                <a:latin typeface="Calibri-Light"/>
              </a:rPr>
              <a:t>divisor</a:t>
            </a:r>
            <a:r>
              <a:rPr lang="es-MX" sz="2400" dirty="0">
                <a:solidFill>
                  <a:srgbClr val="33FF26"/>
                </a:solidFill>
                <a:latin typeface="Calibri-Light"/>
              </a:rPr>
              <a:t> 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sea un </a:t>
            </a:r>
            <a:r>
              <a:rPr lang="es-MX" sz="2400" dirty="0">
                <a:solidFill>
                  <a:srgbClr val="7030A0"/>
                </a:solidFill>
                <a:latin typeface="Calibri-Light"/>
              </a:rPr>
              <a:t>número natural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. Luego se divide como de costumbre, teniendo en cuenta que antes de dividir la </a:t>
            </a:r>
            <a:r>
              <a:rPr lang="es-AR" sz="2400" dirty="0">
                <a:solidFill>
                  <a:srgbClr val="000000"/>
                </a:solidFill>
                <a:latin typeface="Calibri-Light"/>
              </a:rPr>
              <a:t>primera cifra decimal del dividendo, se coloca una coma en el cociente.</a:t>
            </a:r>
            <a:endParaRPr lang="es-AR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7A03BEA-ECBC-4184-BD32-DCF0E8E0E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0977" y="4038478"/>
            <a:ext cx="3543300" cy="157162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24F6D11-494E-4C2F-A657-64935FCF4C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6789" y="3981652"/>
            <a:ext cx="1857375" cy="1952625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2160F536-5947-4BE0-A0B6-2572769BB140}"/>
              </a:ext>
            </a:extLst>
          </p:cNvPr>
          <p:cNvSpPr/>
          <p:nvPr/>
        </p:nvSpPr>
        <p:spPr>
          <a:xfrm>
            <a:off x="860474" y="453134"/>
            <a:ext cx="49619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solidFill>
                  <a:srgbClr val="7030A0"/>
                </a:solidFill>
                <a:latin typeface="Calibri-Bold"/>
              </a:rPr>
              <a:t>División con números decimales</a:t>
            </a:r>
          </a:p>
        </p:txBody>
      </p:sp>
    </p:spTree>
    <p:extLst>
      <p:ext uri="{BB962C8B-B14F-4D97-AF65-F5344CB8AC3E}">
        <p14:creationId xmlns:p14="http://schemas.microsoft.com/office/powerpoint/2010/main" val="21450574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Microsoft Office PowerPoint</Application>
  <PresentationFormat>Panorámica</PresentationFormat>
  <Paragraphs>19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Calibri-Bold</vt:lpstr>
      <vt:lpstr>Calibri-Light</vt:lpstr>
      <vt:lpstr>SymbolStd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Palmieri, Cecilia Paula</dc:creator>
  <cp:lastModifiedBy>Palmieri, Cecilia Paula</cp:lastModifiedBy>
  <cp:revision>1</cp:revision>
  <dcterms:created xsi:type="dcterms:W3CDTF">2021-07-27T19:56:40Z</dcterms:created>
  <dcterms:modified xsi:type="dcterms:W3CDTF">2021-07-27T19:56:44Z</dcterms:modified>
</cp:coreProperties>
</file>